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6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 id="301" r:id="rId47"/>
    <p:sldId id="302" r:id="rId48"/>
    <p:sldId id="303" r:id="rId49"/>
    <p:sldId id="304" r:id="rId50"/>
    <p:sldId id="305" r:id="rId51"/>
    <p:sldId id="306" r:id="rId52"/>
    <p:sldId id="307" r:id="rId53"/>
    <p:sldId id="308" r:id="rId54"/>
    <p:sldId id="309" r:id="rId55"/>
    <p:sldId id="310" r:id="rId56"/>
    <p:sldId id="311" r:id="rId57"/>
    <p:sldId id="312" r:id="rId58"/>
    <p:sldId id="313" r:id="rId59"/>
    <p:sldId id="314" r:id="rId60"/>
    <p:sldId id="315" r:id="rId61"/>
    <p:sldId id="316" r:id="rId62"/>
    <p:sldId id="317" r:id="rId63"/>
    <p:sldId id="318" r:id="rId64"/>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pos="57">
          <p15:clr>
            <a:srgbClr val="747775"/>
          </p15:clr>
        </p15:guide>
        <p15:guide id="2" orient="horz" pos="2160">
          <p15:clr>
            <a:srgbClr val="000000"/>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70" roundtripDataSignature="AMtx7miw8ooeeAMoCjtc63oDrZGESZgJz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BA899D8-657E-449C-8E73-E6889C447508}">
  <a:tblStyle styleId="{1BA899D8-657E-449C-8E73-E6889C44750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5D85777B-E0EE-49C8-8D59-41E3A02DAC0A}"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autoAdjust="0"/>
    <p:restoredTop sz="93792" autoAdjust="0"/>
  </p:normalViewPr>
  <p:slideViewPr>
    <p:cSldViewPr snapToGrid="0">
      <p:cViewPr varScale="1">
        <p:scale>
          <a:sx n="62" d="100"/>
          <a:sy n="62" d="100"/>
        </p:scale>
        <p:origin x="804" y="56"/>
      </p:cViewPr>
      <p:guideLst>
        <p:guide pos="57"/>
        <p:guide orient="horz" pos="2160"/>
      </p:guideLst>
    </p:cSldViewPr>
  </p:slideViewPr>
  <p:outlineViewPr>
    <p:cViewPr>
      <p:scale>
        <a:sx n="33" d="100"/>
        <a:sy n="33" d="100"/>
      </p:scale>
      <p:origin x="0" y="-1044"/>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g2819b97f907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2" name="Google Shape;82;g2819b97f907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g20e284f6e46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g20e284f6e46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g24331266a85_1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5" name="Google Shape;145;g24331266a85_1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i-FI"/>
              <a:t>Näistä käytetään usein myös arkikielessä termejä arkaluonteinen tai sensitiivinen henkilötieto</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2a6be6b96bb_6_1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g2a6be6b96bb_6_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1100"/>
              <a:buFont typeface="Arial"/>
              <a:buNone/>
            </a:pPr>
            <a:r>
              <a:rPr lang="fi-FI">
                <a:solidFill>
                  <a:schemeClr val="dk1"/>
                </a:solidFill>
              </a:rPr>
              <a:t>AI-pohjaisten palvelujen käyttö henkilötietojen käsittelyssä on kielletty</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g22d8abd04a8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0" name="Google Shape;160;g22d8abd04a8_0_1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90000"/>
              </a:lnSpc>
              <a:spcBef>
                <a:spcPts val="1000"/>
              </a:spcBef>
              <a:spcAft>
                <a:spcPts val="0"/>
              </a:spcAft>
              <a:buClr>
                <a:schemeClr val="dk1"/>
              </a:buClr>
              <a:buSzPts val="2880"/>
              <a:buFont typeface="Arial"/>
              <a:buNone/>
            </a:pPr>
            <a:r>
              <a:rPr lang="fi-FI" sz="1200">
                <a:solidFill>
                  <a:schemeClr val="dk1"/>
                </a:solidFill>
                <a:latin typeface="Calibri"/>
                <a:ea typeface="Calibri"/>
                <a:cs typeface="Calibri"/>
                <a:sym typeface="Calibri"/>
              </a:rPr>
              <a:t>Tietosuoja-asetuksessa on kuusi eri perustetta, joilla henkilötietojen käsittely on mahdollista:</a:t>
            </a:r>
            <a:endParaRPr sz="1200">
              <a:solidFill>
                <a:schemeClr val="dk1"/>
              </a:solidFill>
              <a:latin typeface="Calibri"/>
              <a:ea typeface="Calibri"/>
              <a:cs typeface="Calibri"/>
              <a:sym typeface="Calibri"/>
            </a:endParaRPr>
          </a:p>
          <a:p>
            <a:pPr marL="0" lvl="0" indent="0" algn="l" rtl="0">
              <a:lnSpc>
                <a:spcPct val="90000"/>
              </a:lnSpc>
              <a:spcBef>
                <a:spcPts val="1000"/>
              </a:spcBef>
              <a:spcAft>
                <a:spcPts val="0"/>
              </a:spcAft>
              <a:buClr>
                <a:schemeClr val="dk1"/>
              </a:buClr>
              <a:buSzPts val="2880"/>
              <a:buFont typeface="Arial"/>
              <a:buNone/>
            </a:pPr>
            <a:r>
              <a:rPr lang="fi-FI" sz="1200">
                <a:solidFill>
                  <a:schemeClr val="dk1"/>
                </a:solidFill>
                <a:latin typeface="Calibri"/>
                <a:ea typeface="Calibri"/>
                <a:cs typeface="Calibri"/>
                <a:sym typeface="Calibri"/>
              </a:rPr>
              <a:t>(</a:t>
            </a:r>
            <a:r>
              <a:rPr lang="fi-FI" sz="1200" b="1">
                <a:solidFill>
                  <a:schemeClr val="dk1"/>
                </a:solidFill>
                <a:latin typeface="Calibri"/>
                <a:ea typeface="Calibri"/>
                <a:cs typeface="Calibri"/>
                <a:sym typeface="Calibri"/>
              </a:rPr>
              <a:t>Rekisteröidyn)/tutkittavan/tutkimukseen osallistuvan suostumus </a:t>
            </a:r>
            <a:r>
              <a:rPr lang="fi-FI" sz="1200">
                <a:solidFill>
                  <a:schemeClr val="dk1"/>
                </a:solidFill>
                <a:latin typeface="Calibri"/>
                <a:ea typeface="Calibri"/>
                <a:cs typeface="Calibri"/>
                <a:sym typeface="Calibri"/>
              </a:rPr>
              <a:t>joka perustuu lakiin  HUOM! ei saa sekoittaa eettiseen osallistumissuostumukseen (l. suostumus osallistua tutkimukseen) eettinen suostumus tutkimukseen osallistumisesta tulee olla omanaan ja suostumus henkilötietojen käsittelemisestä omanaan. </a:t>
            </a:r>
            <a:endParaRPr sz="1200">
              <a:solidFill>
                <a:schemeClr val="dk1"/>
              </a:solidFill>
              <a:latin typeface="Calibri"/>
              <a:ea typeface="Calibri"/>
              <a:cs typeface="Calibri"/>
              <a:sym typeface="Calibri"/>
            </a:endParaRPr>
          </a:p>
          <a:p>
            <a:pPr marL="0" lvl="0" indent="0" algn="l" rtl="0">
              <a:lnSpc>
                <a:spcPct val="90000"/>
              </a:lnSpc>
              <a:spcBef>
                <a:spcPts val="1000"/>
              </a:spcBef>
              <a:spcAft>
                <a:spcPts val="0"/>
              </a:spcAft>
              <a:buClr>
                <a:schemeClr val="dk1"/>
              </a:buClr>
              <a:buSzPts val="2880"/>
              <a:buFont typeface="Arial"/>
              <a:buNone/>
            </a:pPr>
            <a:r>
              <a:rPr lang="fi-FI" sz="1200" b="1">
                <a:solidFill>
                  <a:schemeClr val="dk1"/>
                </a:solidFill>
                <a:latin typeface="Calibri"/>
                <a:ea typeface="Calibri"/>
                <a:cs typeface="Calibri"/>
                <a:sym typeface="Calibri"/>
              </a:rPr>
              <a:t>Sopimus</a:t>
            </a:r>
            <a:r>
              <a:rPr lang="fi-FI" sz="1200">
                <a:solidFill>
                  <a:schemeClr val="dk1"/>
                </a:solidFill>
                <a:latin typeface="Calibri"/>
                <a:ea typeface="Calibri"/>
                <a:cs typeface="Calibri"/>
                <a:sym typeface="Calibri"/>
              </a:rPr>
              <a:t> (yritys, hankepuolella tulee esille. Sopimus virallinen määritelmä: Kun rekisteröity on osapuolena sopimuksessa, hänen henkilötietojaan saa käsitellä sopimuksen täytäntöön panemiseksi. Jos rekisteröity esimerkiksi tilaa verkosta tuotteita, yritys voi käsitellä hänen osoitetietojaan, jotta tuotteet saadaan toimitettua perille.</a:t>
            </a:r>
            <a:endParaRPr sz="1200">
              <a:solidFill>
                <a:schemeClr val="dk1"/>
              </a:solidFill>
              <a:latin typeface="Calibri"/>
              <a:ea typeface="Calibri"/>
              <a:cs typeface="Calibri"/>
              <a:sym typeface="Calibri"/>
            </a:endParaRPr>
          </a:p>
          <a:p>
            <a:pPr marL="0" lvl="0" indent="0" algn="l" rtl="0">
              <a:lnSpc>
                <a:spcPct val="90000"/>
              </a:lnSpc>
              <a:spcBef>
                <a:spcPts val="1000"/>
              </a:spcBef>
              <a:spcAft>
                <a:spcPts val="0"/>
              </a:spcAft>
              <a:buClr>
                <a:schemeClr val="dk1"/>
              </a:buClr>
              <a:buSzPts val="2880"/>
              <a:buFont typeface="Arial"/>
              <a:buNone/>
            </a:pPr>
            <a:r>
              <a:rPr lang="fi-FI" sz="1200">
                <a:solidFill>
                  <a:schemeClr val="dk1"/>
                </a:solidFill>
                <a:latin typeface="Calibri"/>
                <a:ea typeface="Calibri"/>
                <a:cs typeface="Calibri"/>
                <a:sym typeface="Calibri"/>
              </a:rPr>
              <a:t>On tärkeää määritellä sopimuksen tarkka sisältö ja perustavoite, koska niiden pohjalta arvioidaan, onko käsittely tarpeen. Käsittely tulee rajata vain välttämättömiin henkilötietoihin. HUOM! EROAA tietojenkäsittelysopimuksesta</a:t>
            </a:r>
            <a:endParaRPr sz="1200">
              <a:solidFill>
                <a:schemeClr val="dk1"/>
              </a:solidFill>
              <a:latin typeface="Calibri"/>
              <a:ea typeface="Calibri"/>
              <a:cs typeface="Calibri"/>
              <a:sym typeface="Calibri"/>
            </a:endParaRPr>
          </a:p>
          <a:p>
            <a:pPr marL="0" lvl="0" indent="0" algn="l" rtl="0">
              <a:lnSpc>
                <a:spcPct val="90000"/>
              </a:lnSpc>
              <a:spcBef>
                <a:spcPts val="1000"/>
              </a:spcBef>
              <a:spcAft>
                <a:spcPts val="0"/>
              </a:spcAft>
              <a:buClr>
                <a:schemeClr val="dk1"/>
              </a:buClr>
              <a:buSzPts val="2880"/>
              <a:buFont typeface="Arial"/>
              <a:buNone/>
            </a:pPr>
            <a:r>
              <a:rPr lang="fi-FI" sz="1200" b="1">
                <a:solidFill>
                  <a:schemeClr val="dk1"/>
                </a:solidFill>
                <a:latin typeface="Calibri"/>
                <a:ea typeface="Calibri"/>
                <a:cs typeface="Calibri"/>
                <a:sym typeface="Calibri"/>
              </a:rPr>
              <a:t>Rekisterinpitäjän lakisääteinen velvoite</a:t>
            </a:r>
            <a:r>
              <a:rPr lang="fi-FI" sz="1200">
                <a:solidFill>
                  <a:schemeClr val="dk1"/>
                </a:solidFill>
                <a:latin typeface="Calibri"/>
                <a:ea typeface="Calibri"/>
                <a:cs typeface="Calibri"/>
                <a:sym typeface="Calibri"/>
              </a:rPr>
              <a:t>, esim. opintoimistossa käsitellään opiskelijoiden tietoja</a:t>
            </a:r>
            <a:endParaRPr sz="1200">
              <a:solidFill>
                <a:schemeClr val="dk1"/>
              </a:solidFill>
              <a:latin typeface="Calibri"/>
              <a:ea typeface="Calibri"/>
              <a:cs typeface="Calibri"/>
              <a:sym typeface="Calibri"/>
            </a:endParaRPr>
          </a:p>
          <a:p>
            <a:pPr marL="0" lvl="0" indent="0" algn="l" rtl="0">
              <a:lnSpc>
                <a:spcPct val="90000"/>
              </a:lnSpc>
              <a:spcBef>
                <a:spcPts val="1000"/>
              </a:spcBef>
              <a:spcAft>
                <a:spcPts val="0"/>
              </a:spcAft>
              <a:buClr>
                <a:schemeClr val="dk1"/>
              </a:buClr>
              <a:buSzPts val="2880"/>
              <a:buFont typeface="Arial"/>
              <a:buNone/>
            </a:pPr>
            <a:r>
              <a:rPr lang="fi-FI" sz="1200" b="1">
                <a:solidFill>
                  <a:schemeClr val="dk1"/>
                </a:solidFill>
                <a:latin typeface="Calibri"/>
                <a:ea typeface="Calibri"/>
                <a:cs typeface="Calibri"/>
                <a:sym typeface="Calibri"/>
              </a:rPr>
              <a:t>Elintärkeiden etujen suojaaminen</a:t>
            </a:r>
            <a:endParaRPr sz="1200" b="1">
              <a:solidFill>
                <a:schemeClr val="dk1"/>
              </a:solidFill>
              <a:latin typeface="Calibri"/>
              <a:ea typeface="Calibri"/>
              <a:cs typeface="Calibri"/>
              <a:sym typeface="Calibri"/>
            </a:endParaRPr>
          </a:p>
          <a:p>
            <a:pPr marL="0" lvl="0" indent="0" algn="l" rtl="0">
              <a:lnSpc>
                <a:spcPct val="90000"/>
              </a:lnSpc>
              <a:spcBef>
                <a:spcPts val="1000"/>
              </a:spcBef>
              <a:spcAft>
                <a:spcPts val="0"/>
              </a:spcAft>
              <a:buClr>
                <a:schemeClr val="dk1"/>
              </a:buClr>
              <a:buSzPts val="2880"/>
              <a:buFont typeface="Arial"/>
              <a:buNone/>
            </a:pPr>
            <a:r>
              <a:rPr lang="fi-FI" sz="1200" b="1">
                <a:solidFill>
                  <a:schemeClr val="dk1"/>
                </a:solidFill>
                <a:latin typeface="Calibri"/>
                <a:ea typeface="Calibri"/>
                <a:cs typeface="Calibri"/>
                <a:sym typeface="Calibri"/>
              </a:rPr>
              <a:t>Yleistä etua koskeva tehtävä tai</a:t>
            </a:r>
            <a:r>
              <a:rPr lang="fi-FI" sz="1200">
                <a:solidFill>
                  <a:schemeClr val="dk1"/>
                </a:solidFill>
                <a:latin typeface="Calibri"/>
                <a:ea typeface="Calibri"/>
                <a:cs typeface="Calibri"/>
                <a:sym typeface="Calibri"/>
              </a:rPr>
              <a:t> julkinen valta ELI tieteellinen tutkimus</a:t>
            </a:r>
            <a:endParaRPr sz="1200">
              <a:solidFill>
                <a:schemeClr val="dk1"/>
              </a:solidFill>
              <a:latin typeface="Calibri"/>
              <a:ea typeface="Calibri"/>
              <a:cs typeface="Calibri"/>
              <a:sym typeface="Calibri"/>
            </a:endParaRPr>
          </a:p>
          <a:p>
            <a:pPr marL="0" lvl="0" indent="0" algn="l" rtl="0">
              <a:lnSpc>
                <a:spcPct val="90000"/>
              </a:lnSpc>
              <a:spcBef>
                <a:spcPts val="1000"/>
              </a:spcBef>
              <a:spcAft>
                <a:spcPts val="0"/>
              </a:spcAft>
              <a:buClr>
                <a:schemeClr val="dk1"/>
              </a:buClr>
              <a:buSzPts val="2880"/>
              <a:buFont typeface="Arial"/>
              <a:buNone/>
            </a:pPr>
            <a:r>
              <a:rPr lang="fi-FI" sz="1200" b="1">
                <a:solidFill>
                  <a:schemeClr val="dk1"/>
                </a:solidFill>
                <a:latin typeface="Calibri"/>
                <a:ea typeface="Calibri"/>
                <a:cs typeface="Calibri"/>
                <a:sym typeface="Calibri"/>
              </a:rPr>
              <a:t>Rekisterinpitäjän tai kolmannen osapuolen oikeutettu etu</a:t>
            </a:r>
            <a:endParaRPr sz="1200" b="1">
              <a:solidFill>
                <a:schemeClr val="dk1"/>
              </a:solidFill>
              <a:latin typeface="Calibri"/>
              <a:ea typeface="Calibri"/>
              <a:cs typeface="Calibri"/>
              <a:sym typeface="Calibri"/>
            </a:endParaRPr>
          </a:p>
          <a:p>
            <a:pPr marL="0" lvl="0" indent="0" algn="l" rtl="0">
              <a:lnSpc>
                <a:spcPct val="90000"/>
              </a:lnSpc>
              <a:spcBef>
                <a:spcPts val="1000"/>
              </a:spcBef>
              <a:spcAft>
                <a:spcPts val="0"/>
              </a:spcAft>
              <a:buClr>
                <a:schemeClr val="dk1"/>
              </a:buClr>
              <a:buSzPts val="2880"/>
              <a:buFont typeface="Arial"/>
              <a:buNone/>
            </a:pPr>
            <a:r>
              <a:rPr lang="fi-FI" sz="1200">
                <a:solidFill>
                  <a:schemeClr val="dk1"/>
                </a:solidFill>
                <a:latin typeface="Calibri"/>
                <a:ea typeface="Calibri"/>
                <a:cs typeface="Calibri"/>
                <a:sym typeface="Calibri"/>
              </a:rPr>
              <a:t>(GDPR,  https://tietosuoja.fi/kasittelyperusteet )</a:t>
            </a:r>
            <a:endParaRPr sz="100"/>
          </a:p>
        </p:txBody>
      </p:sp>
      <p:sp>
        <p:nvSpPr>
          <p:cNvPr id="166" name="Google Shape;16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g24458f4ce33_0_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3" name="Google Shape;173;g24458f4ce33_0_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g2a6be6b96bb_8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9" name="Google Shape;179;g2a6be6b96bb_8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g22f73742bc4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5" name="Google Shape;185;g22f73742bc4_0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g22f73742bc4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1" name="Google Shape;191;g22f73742bc4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g204f8897117_0_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7" name="Google Shape;197;g204f8897117_0_2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i-FI"/>
              <a:t>Informoinnin sisältö: </a:t>
            </a:r>
            <a:endParaRPr/>
          </a:p>
          <a:p>
            <a:pPr marL="457200" lvl="0" indent="-287655" algn="l" rtl="0">
              <a:lnSpc>
                <a:spcPct val="115000"/>
              </a:lnSpc>
              <a:spcBef>
                <a:spcPts val="1500"/>
              </a:spcBef>
              <a:spcAft>
                <a:spcPts val="0"/>
              </a:spcAft>
              <a:buClr>
                <a:srgbClr val="1F2425"/>
              </a:buClr>
              <a:buSzPts val="1200"/>
              <a:buChar char="●"/>
            </a:pPr>
            <a:r>
              <a:rPr lang="fi-FI" sz="1200">
                <a:solidFill>
                  <a:srgbClr val="1F2425"/>
                </a:solidFill>
              </a:rPr>
              <a:t>Mihin tarkoitukseen tietoja kerätään.​</a:t>
            </a:r>
            <a:endParaRPr sz="1200">
              <a:solidFill>
                <a:srgbClr val="1F2425"/>
              </a:solidFill>
            </a:endParaRPr>
          </a:p>
          <a:p>
            <a:pPr marL="457200" lvl="0" indent="-287655" algn="l" rtl="0">
              <a:lnSpc>
                <a:spcPct val="115000"/>
              </a:lnSpc>
              <a:spcBef>
                <a:spcPts val="1500"/>
              </a:spcBef>
              <a:spcAft>
                <a:spcPts val="0"/>
              </a:spcAft>
              <a:buClr>
                <a:srgbClr val="1F2425"/>
              </a:buClr>
              <a:buSzPts val="1200"/>
              <a:buChar char="●"/>
            </a:pPr>
            <a:r>
              <a:rPr lang="fi-FI" sz="1200">
                <a:solidFill>
                  <a:srgbClr val="1F2425"/>
                </a:solidFill>
              </a:rPr>
              <a:t>Miten henkilötietoja kerätään, käsitellään, käytetään, säilytetään ja hävitetään.​</a:t>
            </a:r>
            <a:endParaRPr sz="1200">
              <a:solidFill>
                <a:srgbClr val="1F2425"/>
              </a:solidFill>
            </a:endParaRPr>
          </a:p>
          <a:p>
            <a:pPr marL="457200" lvl="0" indent="-287655" algn="l" rtl="0">
              <a:lnSpc>
                <a:spcPct val="115000"/>
              </a:lnSpc>
              <a:spcBef>
                <a:spcPts val="1500"/>
              </a:spcBef>
              <a:spcAft>
                <a:spcPts val="0"/>
              </a:spcAft>
              <a:buClr>
                <a:srgbClr val="1F2425"/>
              </a:buClr>
              <a:buSzPts val="1200"/>
              <a:buChar char="●"/>
            </a:pPr>
            <a:r>
              <a:rPr lang="fi-FI" sz="1200">
                <a:solidFill>
                  <a:srgbClr val="1F2425"/>
                </a:solidFill>
              </a:rPr>
              <a:t>Tietosuojalain määrittelemät roolit ja vastuut:​</a:t>
            </a:r>
            <a:endParaRPr sz="1200">
              <a:solidFill>
                <a:srgbClr val="1F2425"/>
              </a:solidFill>
            </a:endParaRPr>
          </a:p>
          <a:p>
            <a:pPr marL="914400" lvl="1" indent="-304800" algn="l" rtl="0">
              <a:lnSpc>
                <a:spcPct val="115000"/>
              </a:lnSpc>
              <a:spcBef>
                <a:spcPts val="1500"/>
              </a:spcBef>
              <a:spcAft>
                <a:spcPts val="0"/>
              </a:spcAft>
              <a:buClr>
                <a:srgbClr val="1F2425"/>
              </a:buClr>
              <a:buSzPts val="1200"/>
              <a:buChar char="○"/>
            </a:pPr>
            <a:r>
              <a:rPr lang="fi-FI" sz="1200">
                <a:solidFill>
                  <a:srgbClr val="1F2425"/>
                </a:solidFill>
              </a:rPr>
              <a:t>Rekisterinpitäjä(t)</a:t>
            </a:r>
            <a:endParaRPr sz="1200">
              <a:solidFill>
                <a:srgbClr val="1F2425"/>
              </a:solidFill>
            </a:endParaRPr>
          </a:p>
          <a:p>
            <a:pPr marL="914400" lvl="1" indent="-304800" algn="l" rtl="0">
              <a:lnSpc>
                <a:spcPct val="115000"/>
              </a:lnSpc>
              <a:spcBef>
                <a:spcPts val="1500"/>
              </a:spcBef>
              <a:spcAft>
                <a:spcPts val="0"/>
              </a:spcAft>
              <a:buClr>
                <a:srgbClr val="1F2425"/>
              </a:buClr>
              <a:buSzPts val="1200"/>
              <a:buChar char="○"/>
            </a:pPr>
            <a:r>
              <a:rPr lang="fi-FI" sz="1200">
                <a:solidFill>
                  <a:srgbClr val="1F2425"/>
                </a:solidFill>
              </a:rPr>
              <a:t>Henkilötiedon käsittelijä(t)</a:t>
            </a:r>
            <a:endParaRPr sz="1200">
              <a:solidFill>
                <a:srgbClr val="1F2425"/>
              </a:solidFill>
            </a:endParaRPr>
          </a:p>
          <a:p>
            <a:pPr marL="457200" lvl="0" indent="-287655" algn="l" rtl="0">
              <a:lnSpc>
                <a:spcPct val="115000"/>
              </a:lnSpc>
              <a:spcBef>
                <a:spcPts val="1500"/>
              </a:spcBef>
              <a:spcAft>
                <a:spcPts val="0"/>
              </a:spcAft>
              <a:buClr>
                <a:srgbClr val="1F2425"/>
              </a:buClr>
              <a:buSzPts val="1200"/>
              <a:buChar char="●"/>
            </a:pPr>
            <a:r>
              <a:rPr lang="fi-FI" sz="1200">
                <a:solidFill>
                  <a:srgbClr val="1F2425"/>
                </a:solidFill>
              </a:rPr>
              <a:t>Tietosuojalain määrittelemä käsittelyperuste:​</a:t>
            </a:r>
            <a:endParaRPr sz="1200">
              <a:solidFill>
                <a:srgbClr val="1F2425"/>
              </a:solidFill>
            </a:endParaRPr>
          </a:p>
          <a:p>
            <a:pPr marL="914400" lvl="1" indent="-304800" algn="l" rtl="0">
              <a:lnSpc>
                <a:spcPct val="115000"/>
              </a:lnSpc>
              <a:spcBef>
                <a:spcPts val="1500"/>
              </a:spcBef>
              <a:spcAft>
                <a:spcPts val="0"/>
              </a:spcAft>
              <a:buClr>
                <a:srgbClr val="1F2425"/>
              </a:buClr>
              <a:buSzPts val="1200"/>
              <a:buChar char="○"/>
            </a:pPr>
            <a:r>
              <a:rPr lang="fi-FI" sz="1200">
                <a:solidFill>
                  <a:srgbClr val="1F2425"/>
                </a:solidFill>
              </a:rPr>
              <a:t>Opinnäytetöissä yleensä informoitu suostumus</a:t>
            </a:r>
            <a:endParaRPr sz="1200">
              <a:solidFill>
                <a:srgbClr val="1F2425"/>
              </a:solidFill>
            </a:endParaRPr>
          </a:p>
          <a:p>
            <a:pPr marL="914400" lvl="1" indent="-304800" algn="l" rtl="0">
              <a:lnSpc>
                <a:spcPct val="115000"/>
              </a:lnSpc>
              <a:spcBef>
                <a:spcPts val="1500"/>
              </a:spcBef>
              <a:spcAft>
                <a:spcPts val="0"/>
              </a:spcAft>
              <a:buClr>
                <a:srgbClr val="1F2425"/>
              </a:buClr>
              <a:buSzPts val="1200"/>
              <a:buChar char="○"/>
            </a:pPr>
            <a:r>
              <a:rPr lang="fi-FI" sz="1200">
                <a:solidFill>
                  <a:srgbClr val="1F2425"/>
                </a:solidFill>
              </a:rPr>
              <a:t>Tieteellisessä tutkimuksessa yleensä yleinen etu</a:t>
            </a:r>
            <a:endParaRPr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6"/>
        <p:cNvGrpSpPr/>
        <p:nvPr/>
      </p:nvGrpSpPr>
      <p:grpSpPr>
        <a:xfrm>
          <a:off x="0" y="0"/>
          <a:ext cx="0" cy="0"/>
          <a:chOff x="0" y="0"/>
          <a:chExt cx="0" cy="0"/>
        </a:xfrm>
      </p:grpSpPr>
      <p:sp>
        <p:nvSpPr>
          <p:cNvPr id="87" name="Google Shape;87;g24458f4ce33_1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8" name="Google Shape;88;g24458f4ce33_1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2"/>
        <p:cNvGrpSpPr/>
        <p:nvPr/>
      </p:nvGrpSpPr>
      <p:grpSpPr>
        <a:xfrm>
          <a:off x="0" y="0"/>
          <a:ext cx="0" cy="0"/>
          <a:chOff x="0" y="0"/>
          <a:chExt cx="0" cy="0"/>
        </a:xfrm>
      </p:grpSpPr>
      <p:sp>
        <p:nvSpPr>
          <p:cNvPr id="203" name="Google Shape;203;g2a0b44936bc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04" name="Google Shape;204;g2a0b44936b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15000"/>
              </a:lnSpc>
              <a:spcBef>
                <a:spcPts val="0"/>
              </a:spcBef>
              <a:spcAft>
                <a:spcPts val="0"/>
              </a:spcAft>
              <a:buSzPts val="1100"/>
              <a:buNone/>
            </a:pPr>
            <a:r>
              <a:rPr lang="fi-FI" sz="1200">
                <a:solidFill>
                  <a:schemeClr val="dk1"/>
                </a:solidFill>
                <a:latin typeface="Calibri"/>
                <a:ea typeface="Calibri"/>
                <a:cs typeface="Calibri"/>
                <a:sym typeface="Calibri"/>
              </a:rPr>
              <a:t>Ks. Tietoarkiston Aineistonhallinnan käsikirja (https://www.fsd.tuni.fi/fi/palvelut/aineistonhallinta/tutkittavien-informointi/#henkilotietojen-kasittelya-koskevan-informoinnin-sisalto)</a:t>
            </a:r>
            <a:endParaRPr sz="120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g2a0b44936bc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3" name="Google Shape;213;g2a0b44936bc_0_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230fa48e8f2_0_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9" name="Google Shape;219;g230fa48e8f2_0_2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3"/>
        <p:cNvGrpSpPr/>
        <p:nvPr/>
      </p:nvGrpSpPr>
      <p:grpSpPr>
        <a:xfrm>
          <a:off x="0" y="0"/>
          <a:ext cx="0" cy="0"/>
          <a:chOff x="0" y="0"/>
          <a:chExt cx="0" cy="0"/>
        </a:xfrm>
      </p:grpSpPr>
      <p:sp>
        <p:nvSpPr>
          <p:cNvPr id="224" name="Google Shape;224;g230fa48e8f2_0_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25" name="Google Shape;225;g230fa48e8f2_0_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g1ef97d3cd3c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1" name="Google Shape;231;g1ef97d3cd3c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g29d5696e979_1_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7" name="Google Shape;237;g29d5696e979_1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i-FI"/>
              <a:t>Haastatteluiden keruumenetelmistä:</a:t>
            </a:r>
            <a:endParaRPr/>
          </a:p>
          <a:p>
            <a:pPr marL="0" lvl="0" indent="0" algn="l" rtl="0">
              <a:lnSpc>
                <a:spcPct val="90000"/>
              </a:lnSpc>
              <a:spcBef>
                <a:spcPts val="1000"/>
              </a:spcBef>
              <a:spcAft>
                <a:spcPts val="0"/>
              </a:spcAft>
              <a:buClr>
                <a:schemeClr val="dk1"/>
              </a:buClr>
              <a:buSzPts val="1100"/>
              <a:buFont typeface="Arial"/>
              <a:buNone/>
            </a:pPr>
            <a:r>
              <a:rPr lang="fi-FI">
                <a:solidFill>
                  <a:schemeClr val="dk1"/>
                </a:solidFill>
              </a:rPr>
              <a:t>Tietoturva on huomioitava aineistonkeruuvälinettä valitessa. Usein alkuun pääsee parhaiten kun tutustuu oman organisaation suosittelemiin aineistonkeruuvälineisiin ja tetoturvaohjeisiin.</a:t>
            </a:r>
            <a:endParaRPr>
              <a:solidFill>
                <a:schemeClr val="dk1"/>
              </a:solidFill>
            </a:endParaRPr>
          </a:p>
          <a:p>
            <a:pPr marL="0" lvl="0" indent="0" algn="l" rtl="0">
              <a:lnSpc>
                <a:spcPct val="90000"/>
              </a:lnSpc>
              <a:spcBef>
                <a:spcPts val="1000"/>
              </a:spcBef>
              <a:spcAft>
                <a:spcPts val="0"/>
              </a:spcAft>
              <a:buClr>
                <a:schemeClr val="dk1"/>
              </a:buClr>
              <a:buSzPts val="1100"/>
              <a:buFont typeface="Arial"/>
              <a:buNone/>
            </a:pPr>
            <a:r>
              <a:rPr lang="fi-FI">
                <a:solidFill>
                  <a:schemeClr val="dk1"/>
                </a:solidFill>
              </a:rPr>
              <a:t>Haastattelut sanelimella:</a:t>
            </a:r>
            <a:endParaRPr>
              <a:solidFill>
                <a:schemeClr val="dk1"/>
              </a:solidFill>
            </a:endParaRPr>
          </a:p>
          <a:p>
            <a:pPr marL="469900" lvl="0" indent="0" algn="l" rtl="0">
              <a:lnSpc>
                <a:spcPct val="90000"/>
              </a:lnSpc>
              <a:spcBef>
                <a:spcPts val="500"/>
              </a:spcBef>
              <a:spcAft>
                <a:spcPts val="0"/>
              </a:spcAft>
              <a:buClr>
                <a:schemeClr val="dk1"/>
              </a:buClr>
              <a:buSzPts val="1100"/>
              <a:buFont typeface="Arial"/>
              <a:buNone/>
            </a:pPr>
            <a:r>
              <a:rPr lang="fi-FI">
                <a:solidFill>
                  <a:schemeClr val="dk1"/>
                </a:solidFill>
              </a:rPr>
              <a:t>•usein tallennuslaitteiden sisältämiä tietojen ei ole millään tavalla suojattu, joten huolehdi laitteesta.</a:t>
            </a:r>
            <a:endParaRPr>
              <a:solidFill>
                <a:schemeClr val="dk1"/>
              </a:solidFill>
            </a:endParaRPr>
          </a:p>
          <a:p>
            <a:pPr marL="469900" lvl="0" indent="0" algn="l" rtl="0">
              <a:lnSpc>
                <a:spcPct val="90000"/>
              </a:lnSpc>
              <a:spcBef>
                <a:spcPts val="500"/>
              </a:spcBef>
              <a:spcAft>
                <a:spcPts val="0"/>
              </a:spcAft>
              <a:buClr>
                <a:schemeClr val="dk1"/>
              </a:buClr>
              <a:buSzPts val="1100"/>
              <a:buFont typeface="Arial"/>
              <a:buNone/>
            </a:pPr>
            <a:r>
              <a:rPr lang="fi-FI">
                <a:solidFill>
                  <a:schemeClr val="dk1"/>
                </a:solidFill>
              </a:rPr>
              <a:t>• tarkista mikä on siirtomekanismi sanelimelta tallennustilaan: langaton vai langaton.</a:t>
            </a:r>
            <a:endParaRPr>
              <a:solidFill>
                <a:schemeClr val="dk1"/>
              </a:solidFill>
            </a:endParaRPr>
          </a:p>
          <a:p>
            <a:pPr marL="0" lvl="0" indent="0" algn="l" rtl="0">
              <a:lnSpc>
                <a:spcPct val="90000"/>
              </a:lnSpc>
              <a:spcBef>
                <a:spcPts val="1000"/>
              </a:spcBef>
              <a:spcAft>
                <a:spcPts val="0"/>
              </a:spcAft>
              <a:buClr>
                <a:schemeClr val="dk1"/>
              </a:buClr>
              <a:buSzPts val="1100"/>
              <a:buFont typeface="Arial"/>
              <a:buNone/>
            </a:pPr>
            <a:r>
              <a:rPr lang="fi-FI">
                <a:solidFill>
                  <a:schemeClr val="dk1"/>
                </a:solidFill>
              </a:rPr>
              <a:t>•Haastattelut älypuhelimella:</a:t>
            </a:r>
            <a:endParaRPr>
              <a:solidFill>
                <a:schemeClr val="dk1"/>
              </a:solidFill>
            </a:endParaRPr>
          </a:p>
          <a:p>
            <a:pPr marL="469900" lvl="0" indent="0" algn="l" rtl="0">
              <a:lnSpc>
                <a:spcPct val="90000"/>
              </a:lnSpc>
              <a:spcBef>
                <a:spcPts val="500"/>
              </a:spcBef>
              <a:spcAft>
                <a:spcPts val="0"/>
              </a:spcAft>
              <a:buClr>
                <a:schemeClr val="dk1"/>
              </a:buClr>
              <a:buSzPts val="1100"/>
              <a:buFont typeface="Arial"/>
              <a:buNone/>
            </a:pPr>
            <a:r>
              <a:rPr lang="fi-FI">
                <a:solidFill>
                  <a:schemeClr val="dk1"/>
                </a:solidFill>
              </a:rPr>
              <a:t>•tarkista laiteasetukset →mihin äänitiedosto tallentuu (puhelinvalmistajan pilvipalvelu ei ole tietosuojan näkökulmasta hyvä ratkaisu)</a:t>
            </a:r>
            <a:endParaRPr>
              <a:solidFill>
                <a:schemeClr val="dk1"/>
              </a:solidFill>
            </a:endParaRPr>
          </a:p>
          <a:p>
            <a:pPr marL="0" lvl="0" indent="0" algn="l" rtl="0">
              <a:lnSpc>
                <a:spcPct val="90000"/>
              </a:lnSpc>
              <a:spcBef>
                <a:spcPts val="1000"/>
              </a:spcBef>
              <a:spcAft>
                <a:spcPts val="0"/>
              </a:spcAft>
              <a:buClr>
                <a:schemeClr val="dk1"/>
              </a:buClr>
              <a:buSzPts val="1100"/>
              <a:buFont typeface="Arial"/>
              <a:buNone/>
            </a:pPr>
            <a:r>
              <a:rPr lang="fi-FI">
                <a:solidFill>
                  <a:schemeClr val="dk1"/>
                </a:solidFill>
              </a:rPr>
              <a:t>•Haastattelut etänä:</a:t>
            </a:r>
            <a:endParaRPr>
              <a:solidFill>
                <a:schemeClr val="dk1"/>
              </a:solidFill>
            </a:endParaRPr>
          </a:p>
          <a:p>
            <a:pPr marL="469900" lvl="0" indent="0" algn="l" rtl="0">
              <a:lnSpc>
                <a:spcPct val="90000"/>
              </a:lnSpc>
              <a:spcBef>
                <a:spcPts val="500"/>
              </a:spcBef>
              <a:spcAft>
                <a:spcPts val="0"/>
              </a:spcAft>
              <a:buClr>
                <a:schemeClr val="dk1"/>
              </a:buClr>
              <a:buSzPts val="1100"/>
              <a:buFont typeface="Arial"/>
              <a:buNone/>
            </a:pPr>
            <a:r>
              <a:rPr lang="fi-FI">
                <a:solidFill>
                  <a:schemeClr val="dk1"/>
                </a:solidFill>
              </a:rPr>
              <a:t>•Teams: tarkista organisaation ohjeet (onko organisaatiolla sopimus palveluntarjoajan kanssa ja pysyykö data EU:n sisällä)</a:t>
            </a:r>
            <a:endParaRPr>
              <a:solidFill>
                <a:schemeClr val="dk1"/>
              </a:solidFill>
            </a:endParaRPr>
          </a:p>
          <a:p>
            <a:pPr marL="469900" lvl="0" indent="0" algn="l" rtl="0">
              <a:lnSpc>
                <a:spcPct val="90000"/>
              </a:lnSpc>
              <a:spcBef>
                <a:spcPts val="500"/>
              </a:spcBef>
              <a:spcAft>
                <a:spcPts val="0"/>
              </a:spcAft>
              <a:buClr>
                <a:schemeClr val="dk1"/>
              </a:buClr>
              <a:buSzPts val="1100"/>
              <a:buFont typeface="Arial"/>
              <a:buNone/>
            </a:pPr>
            <a:r>
              <a:rPr lang="fi-FI">
                <a:solidFill>
                  <a:schemeClr val="dk1"/>
                </a:solidFill>
              </a:rPr>
              <a:t>•Zoom: tarkista organisaation ohjeet (onko organisaatiolla sopimus palveluntarjoajan kanssa ja pysyykö data EU:n sisällä)</a:t>
            </a:r>
            <a:endParaRPr>
              <a:solidFill>
                <a:schemeClr val="dk1"/>
              </a:solidFill>
            </a:endParaRPr>
          </a:p>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SzPts val="1100"/>
              <a:buNone/>
            </a:pPr>
            <a:r>
              <a:rPr lang="fi-FI"/>
              <a:t>Kyselyiden keruumenetelmistä:</a:t>
            </a:r>
            <a:endParaRPr/>
          </a:p>
          <a:p>
            <a:pPr marL="0" lvl="0" indent="0" algn="l" rtl="0">
              <a:lnSpc>
                <a:spcPct val="90000"/>
              </a:lnSpc>
              <a:spcBef>
                <a:spcPts val="1000"/>
              </a:spcBef>
              <a:spcAft>
                <a:spcPts val="0"/>
              </a:spcAft>
              <a:buClr>
                <a:schemeClr val="dk1"/>
              </a:buClr>
              <a:buSzPts val="1100"/>
              <a:buFont typeface="Arial"/>
              <a:buNone/>
            </a:pPr>
            <a:r>
              <a:rPr lang="fi-FI">
                <a:solidFill>
                  <a:schemeClr val="dk1"/>
                </a:solidFill>
              </a:rPr>
              <a:t>Kyselyvälinettä valitessa huomioitavia asioita:</a:t>
            </a:r>
            <a:endParaRPr>
              <a:solidFill>
                <a:schemeClr val="dk1"/>
              </a:solidFill>
            </a:endParaRPr>
          </a:p>
          <a:p>
            <a:pPr marL="469900" lvl="0" indent="0" algn="l" rtl="0">
              <a:lnSpc>
                <a:spcPct val="90000"/>
              </a:lnSpc>
              <a:spcBef>
                <a:spcPts val="500"/>
              </a:spcBef>
              <a:spcAft>
                <a:spcPts val="0"/>
              </a:spcAft>
              <a:buClr>
                <a:schemeClr val="dk1"/>
              </a:buClr>
              <a:buSzPts val="1100"/>
              <a:buFont typeface="Arial"/>
              <a:buNone/>
            </a:pPr>
            <a:r>
              <a:rPr lang="fi-FI">
                <a:solidFill>
                  <a:schemeClr val="dk1"/>
                </a:solidFill>
              </a:rPr>
              <a:t>•kyselyn laajuus/monipuolisuus eli mihin järjestelmän pitää taipua</a:t>
            </a:r>
            <a:endParaRPr>
              <a:solidFill>
                <a:schemeClr val="dk1"/>
              </a:solidFill>
            </a:endParaRPr>
          </a:p>
          <a:p>
            <a:pPr marL="469900" lvl="0" indent="0" algn="l" rtl="0">
              <a:lnSpc>
                <a:spcPct val="90000"/>
              </a:lnSpc>
              <a:spcBef>
                <a:spcPts val="500"/>
              </a:spcBef>
              <a:spcAft>
                <a:spcPts val="0"/>
              </a:spcAft>
              <a:buClr>
                <a:schemeClr val="dk1"/>
              </a:buClr>
              <a:buSzPts val="1100"/>
              <a:buFont typeface="Arial"/>
              <a:buNone/>
            </a:pPr>
            <a:r>
              <a:rPr lang="fi-FI">
                <a:solidFill>
                  <a:schemeClr val="dk1"/>
                </a:solidFill>
              </a:rPr>
              <a:t>•datan sensitiivisyys </a:t>
            </a:r>
            <a:endParaRPr>
              <a:solidFill>
                <a:schemeClr val="dk1"/>
              </a:solidFill>
            </a:endParaRPr>
          </a:p>
          <a:p>
            <a:pPr marL="0" lvl="0" indent="0" algn="l" rtl="0">
              <a:lnSpc>
                <a:spcPct val="90000"/>
              </a:lnSpc>
              <a:spcBef>
                <a:spcPts val="1000"/>
              </a:spcBef>
              <a:spcAft>
                <a:spcPts val="0"/>
              </a:spcAft>
              <a:buClr>
                <a:schemeClr val="dk1"/>
              </a:buClr>
              <a:buSzPts val="1100"/>
              <a:buFont typeface="Arial"/>
              <a:buNone/>
            </a:pPr>
            <a:r>
              <a:rPr lang="fi-FI">
                <a:solidFill>
                  <a:schemeClr val="dk1"/>
                </a:solidFill>
              </a:rPr>
              <a:t>•Kannattaa käyttää niitä kyselyjärjestelmiä, joita oma organisaatiosi tarjoaa. Nämä ovat tietoturvallisia vaihtoehtoja.</a:t>
            </a:r>
            <a:endParaRPr>
              <a:solidFill>
                <a:schemeClr val="dk1"/>
              </a:solidFill>
            </a:endParaRPr>
          </a:p>
          <a:p>
            <a:pPr marL="12700" lvl="0" indent="444500" algn="l" rtl="0">
              <a:lnSpc>
                <a:spcPct val="90000"/>
              </a:lnSpc>
              <a:spcBef>
                <a:spcPts val="500"/>
              </a:spcBef>
              <a:spcAft>
                <a:spcPts val="0"/>
              </a:spcAft>
              <a:buClr>
                <a:schemeClr val="dk1"/>
              </a:buClr>
              <a:buSzPts val="1100"/>
              <a:buFont typeface="Arial"/>
              <a:buNone/>
            </a:pPr>
            <a:r>
              <a:rPr lang="fi-FI">
                <a:solidFill>
                  <a:schemeClr val="dk1"/>
                </a:solidFill>
              </a:rPr>
              <a:t>•Esimerkkejä Forms, LimeSurvey, REDCap, Weprobol, Qualtrics</a:t>
            </a:r>
            <a:endParaRPr>
              <a:solidFill>
                <a:schemeClr val="dk1"/>
              </a:solidFill>
            </a:endParaRPr>
          </a:p>
          <a:p>
            <a:pPr marL="0" lvl="0" indent="0" algn="l" rtl="0">
              <a:lnSpc>
                <a:spcPct val="90000"/>
              </a:lnSpc>
              <a:spcBef>
                <a:spcPts val="1000"/>
              </a:spcBef>
              <a:spcAft>
                <a:spcPts val="0"/>
              </a:spcAft>
              <a:buClr>
                <a:schemeClr val="dk1"/>
              </a:buClr>
              <a:buSzPts val="1100"/>
              <a:buFont typeface="Arial"/>
              <a:buNone/>
            </a:pPr>
            <a:r>
              <a:rPr lang="fi-FI">
                <a:solidFill>
                  <a:schemeClr val="dk1"/>
                </a:solidFill>
              </a:rPr>
              <a:t>•Huomiota kannattaa kiinnittää kyselytyökalun käyttöehtoihin, tietoturvaan ja tietosuojaan, jos valitaan kaupallisen toimijan tarjonnasta. Tämä ei kuitenkaan ole se suositeltavin tapa toimia, vaan työkaluiksi kannattaa valita ne, jotka oma organisaatio on tarkastanut tietosuojan näkökulmasta</a:t>
            </a:r>
            <a:endParaRPr>
              <a:solidFill>
                <a:schemeClr val="dk1"/>
              </a:solidFill>
            </a:endParaRPr>
          </a:p>
          <a:p>
            <a:pPr marL="0" lvl="0" indent="0" algn="l" rtl="0">
              <a:lnSpc>
                <a:spcPct val="90000"/>
              </a:lnSpc>
              <a:spcBef>
                <a:spcPts val="1000"/>
              </a:spcBef>
              <a:spcAft>
                <a:spcPts val="0"/>
              </a:spcAft>
              <a:buClr>
                <a:schemeClr val="dk1"/>
              </a:buClr>
              <a:buSzPts val="1100"/>
              <a:buFont typeface="Arial"/>
              <a:buNone/>
            </a:pPr>
            <a:endParaRPr>
              <a:solidFill>
                <a:schemeClr val="dk1"/>
              </a:solidFill>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1"/>
        <p:cNvGrpSpPr/>
        <p:nvPr/>
      </p:nvGrpSpPr>
      <p:grpSpPr>
        <a:xfrm>
          <a:off x="0" y="0"/>
          <a:ext cx="0" cy="0"/>
          <a:chOff x="0" y="0"/>
          <a:chExt cx="0" cy="0"/>
        </a:xfrm>
      </p:grpSpPr>
      <p:sp>
        <p:nvSpPr>
          <p:cNvPr id="242" name="Google Shape;242;g29bf943582e_1_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43" name="Google Shape;243;g29bf943582e_1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g213a6336055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51" name="Google Shape;251;g213a6336055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7" name="Google Shape;25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g29bf943582e_1_1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3" name="Google Shape;263;g29bf943582e_1_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228600" lvl="0" indent="-120650" algn="l" rtl="0">
              <a:lnSpc>
                <a:spcPct val="90000"/>
              </a:lnSpc>
              <a:spcBef>
                <a:spcPts val="1000"/>
              </a:spcBef>
              <a:spcAft>
                <a:spcPts val="0"/>
              </a:spcAft>
              <a:buClr>
                <a:schemeClr val="dk1"/>
              </a:buClr>
              <a:buSzPts val="1100"/>
              <a:buFont typeface="Calibri"/>
              <a:buChar char="•"/>
            </a:pPr>
            <a:r>
              <a:rPr lang="fi-FI">
                <a:solidFill>
                  <a:schemeClr val="dk1"/>
                </a:solidFill>
                <a:latin typeface="Calibri"/>
                <a:ea typeface="Calibri"/>
                <a:cs typeface="Calibri"/>
                <a:sym typeface="Calibri"/>
              </a:rPr>
              <a:t>Ensisijaisesti suositellaan käyttämään korkeakoulun tarjoamia tallennuspalveluja</a:t>
            </a:r>
            <a:endParaRPr>
              <a:solidFill>
                <a:schemeClr val="dk1"/>
              </a:solidFill>
              <a:latin typeface="Calibri"/>
              <a:ea typeface="Calibri"/>
              <a:cs typeface="Calibri"/>
              <a:sym typeface="Calibri"/>
            </a:endParaRPr>
          </a:p>
          <a:p>
            <a:pPr marL="228600" lvl="0" indent="-120650" algn="l" rtl="0">
              <a:lnSpc>
                <a:spcPct val="90000"/>
              </a:lnSpc>
              <a:spcBef>
                <a:spcPts val="1000"/>
              </a:spcBef>
              <a:spcAft>
                <a:spcPts val="0"/>
              </a:spcAft>
              <a:buClr>
                <a:schemeClr val="dk1"/>
              </a:buClr>
              <a:buSzPts val="1100"/>
              <a:buFont typeface="Calibri"/>
              <a:buChar char="•"/>
            </a:pPr>
            <a:r>
              <a:rPr lang="fi-FI">
                <a:solidFill>
                  <a:schemeClr val="dk1"/>
                </a:solidFill>
                <a:latin typeface="Calibri"/>
                <a:ea typeface="Calibri"/>
                <a:cs typeface="Calibri"/>
                <a:sym typeface="Calibri"/>
              </a:rPr>
              <a:t>Henkilökohtaisten laitteiden käytössä huolehdittava riittävästä suojaustasosta etenkin henkilötietoja sisältävän aineiston kohdalla → tarkistetaan, että laitteen virussuojaus on kunnossa.</a:t>
            </a:r>
            <a:endParaRPr>
              <a:solidFill>
                <a:schemeClr val="dk1"/>
              </a:solidFill>
              <a:latin typeface="Calibri"/>
              <a:ea typeface="Calibri"/>
              <a:cs typeface="Calibri"/>
              <a:sym typeface="Calibri"/>
            </a:endParaRPr>
          </a:p>
          <a:p>
            <a:pPr marL="228600" lvl="0" indent="-120650" algn="l" rtl="0">
              <a:lnSpc>
                <a:spcPct val="90000"/>
              </a:lnSpc>
              <a:spcBef>
                <a:spcPts val="1000"/>
              </a:spcBef>
              <a:spcAft>
                <a:spcPts val="0"/>
              </a:spcAft>
              <a:buClr>
                <a:schemeClr val="dk1"/>
              </a:buClr>
              <a:buSzPts val="1100"/>
              <a:buFont typeface="Calibri"/>
              <a:buChar char="•"/>
            </a:pPr>
            <a:r>
              <a:rPr lang="fi-FI">
                <a:solidFill>
                  <a:schemeClr val="dk1"/>
                </a:solidFill>
                <a:latin typeface="Calibri"/>
                <a:ea typeface="Calibri"/>
                <a:cs typeface="Calibri"/>
                <a:sym typeface="Calibri"/>
              </a:rPr>
              <a:t>Digitaalista aineistoa (esim. tiedostot) tallennettaessa suojataan henkilötietoa sisältävä aineisto aina vähintään käyttäjätunnuksella ja salasanalla.</a:t>
            </a:r>
            <a:endParaRPr>
              <a:solidFill>
                <a:schemeClr val="dk1"/>
              </a:solidFill>
              <a:latin typeface="Calibri"/>
              <a:ea typeface="Calibri"/>
              <a:cs typeface="Calibri"/>
              <a:sym typeface="Calibri"/>
            </a:endParaRPr>
          </a:p>
          <a:p>
            <a:pPr marL="228600" lvl="0" indent="-120650" algn="l" rtl="0">
              <a:lnSpc>
                <a:spcPct val="90000"/>
              </a:lnSpc>
              <a:spcBef>
                <a:spcPts val="1000"/>
              </a:spcBef>
              <a:spcAft>
                <a:spcPts val="0"/>
              </a:spcAft>
              <a:buClr>
                <a:schemeClr val="dk1"/>
              </a:buClr>
              <a:buSzPts val="1100"/>
              <a:buFont typeface="Calibri"/>
              <a:buChar char="•"/>
            </a:pPr>
            <a:r>
              <a:rPr lang="fi-FI">
                <a:solidFill>
                  <a:schemeClr val="dk1"/>
                </a:solidFill>
                <a:latin typeface="Calibri"/>
                <a:ea typeface="Calibri"/>
                <a:cs typeface="Calibri"/>
                <a:sym typeface="Calibri"/>
              </a:rPr>
              <a:t>Manuaalista aineistoa (esim. paperiset suostumuslomakkeet) tallennettaessa suositellaan käyttämään lukittuja kaappeja ja lukittuja tiloja</a:t>
            </a:r>
            <a:endParaRPr>
              <a:solidFill>
                <a:schemeClr val="dk1"/>
              </a:solidFill>
              <a:latin typeface="Calibri"/>
              <a:ea typeface="Calibri"/>
              <a:cs typeface="Calibri"/>
              <a:sym typeface="Calibri"/>
            </a:endParaRPr>
          </a:p>
          <a:p>
            <a:pPr marL="228600" lvl="0" indent="-120650" algn="l" rtl="0">
              <a:lnSpc>
                <a:spcPct val="90000"/>
              </a:lnSpc>
              <a:spcBef>
                <a:spcPts val="1000"/>
              </a:spcBef>
              <a:spcAft>
                <a:spcPts val="0"/>
              </a:spcAft>
              <a:buClr>
                <a:schemeClr val="dk1"/>
              </a:buClr>
              <a:buSzPts val="1100"/>
              <a:buFont typeface="Calibri"/>
              <a:buChar char="•"/>
            </a:pPr>
            <a:r>
              <a:rPr lang="fi-FI">
                <a:solidFill>
                  <a:schemeClr val="dk1"/>
                </a:solidFill>
                <a:latin typeface="Calibri"/>
                <a:ea typeface="Calibri"/>
                <a:cs typeface="Calibri"/>
                <a:sym typeface="Calibri"/>
              </a:rPr>
              <a:t>Kaupallisiin pilvipalveluihin ei ole turvallista tallentaa henkilötietoaineistoa, koska palvelimet voivat sijaita EU-alueen ulkopuolella</a:t>
            </a:r>
            <a:endParaRPr>
              <a:solidFill>
                <a:schemeClr val="dk1"/>
              </a:solidFill>
              <a:latin typeface="Calibri"/>
              <a:ea typeface="Calibri"/>
              <a:cs typeface="Calibri"/>
              <a:sym typeface="Calibri"/>
            </a:endParaRPr>
          </a:p>
          <a:p>
            <a:pPr marL="228600" lvl="0" indent="-120650" algn="l" rtl="0">
              <a:lnSpc>
                <a:spcPct val="90000"/>
              </a:lnSpc>
              <a:spcBef>
                <a:spcPts val="1000"/>
              </a:spcBef>
              <a:spcAft>
                <a:spcPts val="0"/>
              </a:spcAft>
              <a:buClr>
                <a:schemeClr val="dk1"/>
              </a:buClr>
              <a:buSzPts val="1100"/>
              <a:buChar char="•"/>
            </a:pPr>
            <a:r>
              <a:rPr lang="fi-FI">
                <a:solidFill>
                  <a:schemeClr val="dk1"/>
                </a:solidFill>
                <a:latin typeface="Calibri"/>
                <a:ea typeface="Calibri"/>
                <a:cs typeface="Calibri"/>
                <a:sym typeface="Calibri"/>
              </a:rPr>
              <a:t>HUOM! Korkeampaa suojatasoa vaativissa aineistoissa (esim. terveystietoja sisältävä aineisto) suositellaan myös tiedostojen kryptausta</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2"/>
        <p:cNvGrpSpPr/>
        <p:nvPr/>
      </p:nvGrpSpPr>
      <p:grpSpPr>
        <a:xfrm>
          <a:off x="0" y="0"/>
          <a:ext cx="0" cy="0"/>
          <a:chOff x="0" y="0"/>
          <a:chExt cx="0" cy="0"/>
        </a:xfrm>
      </p:grpSpPr>
      <p:sp>
        <p:nvSpPr>
          <p:cNvPr id="93" name="Google Shape;93;g287cd394720_2_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4" name="Google Shape;94;g287cd394720_2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g2cae22eb449_0_2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69" name="Google Shape;269;g2cae22eb449_0_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457200" lvl="0" indent="0" algn="l" rtl="0">
              <a:lnSpc>
                <a:spcPct val="90000"/>
              </a:lnSpc>
              <a:spcBef>
                <a:spcPts val="1000"/>
              </a:spcBef>
              <a:spcAft>
                <a:spcPts val="0"/>
              </a:spcAft>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g1b6728be56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75" name="Google Shape;275;g1b6728be565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g1b6728be565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1" name="Google Shape;281;g1b6728be565_0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2375fa55cc5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87" name="Google Shape;287;g2375fa55cc5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g2bf34768eee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3" name="Google Shape;293;g2bf34768eee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2bf34768eee_0_36: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99" name="Google Shape;299;g2bf34768eee_0_3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g2cae22eb449_0_14: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05" name="Google Shape;305;g2cae22eb449_0_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g24458f4ce33_1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1" name="Google Shape;311;g24458f4ce33_1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4"/>
        <p:cNvGrpSpPr/>
        <p:nvPr/>
      </p:nvGrpSpPr>
      <p:grpSpPr>
        <a:xfrm>
          <a:off x="0" y="0"/>
          <a:ext cx="0" cy="0"/>
          <a:chOff x="0" y="0"/>
          <a:chExt cx="0" cy="0"/>
        </a:xfrm>
      </p:grpSpPr>
      <p:sp>
        <p:nvSpPr>
          <p:cNvPr id="315" name="Google Shape;315;g2b2c6f218fd_0_21: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16" name="Google Shape;316;g2b2c6f218fd_0_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0"/>
        <p:cNvGrpSpPr/>
        <p:nvPr/>
      </p:nvGrpSpPr>
      <p:grpSpPr>
        <a:xfrm>
          <a:off x="0" y="0"/>
          <a:ext cx="0" cy="0"/>
          <a:chOff x="0" y="0"/>
          <a:chExt cx="0" cy="0"/>
        </a:xfrm>
      </p:grpSpPr>
      <p:sp>
        <p:nvSpPr>
          <p:cNvPr id="321" name="Google Shape;321;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22" name="Google Shape;322;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g2c91c032a2c_0_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0" name="Google Shape;100;g2c91c032a2c_0_2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2c3c326614f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28" name="Google Shape;328;g2c3c326614f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2"/>
        <p:cNvGrpSpPr/>
        <p:nvPr/>
      </p:nvGrpSpPr>
      <p:grpSpPr>
        <a:xfrm>
          <a:off x="0" y="0"/>
          <a:ext cx="0" cy="0"/>
          <a:chOff x="0" y="0"/>
          <a:chExt cx="0" cy="0"/>
        </a:xfrm>
      </p:grpSpPr>
      <p:sp>
        <p:nvSpPr>
          <p:cNvPr id="333" name="Google Shape;333;p2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4" name="Google Shape;334;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Google Shape;339;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0" name="Google Shape;340;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4"/>
        <p:cNvGrpSpPr/>
        <p:nvPr/>
      </p:nvGrpSpPr>
      <p:grpSpPr>
        <a:xfrm>
          <a:off x="0" y="0"/>
          <a:ext cx="0" cy="0"/>
          <a:chOff x="0" y="0"/>
          <a:chExt cx="0" cy="0"/>
        </a:xfrm>
      </p:grpSpPr>
      <p:sp>
        <p:nvSpPr>
          <p:cNvPr id="345" name="Google Shape;345;p1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46" name="Google Shape;346;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g2c3c326614f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52" name="Google Shape;352;g2c3c326614f_0_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6"/>
        <p:cNvGrpSpPr/>
        <p:nvPr/>
      </p:nvGrpSpPr>
      <p:grpSpPr>
        <a:xfrm>
          <a:off x="0" y="0"/>
          <a:ext cx="0" cy="0"/>
          <a:chOff x="0" y="0"/>
          <a:chExt cx="0" cy="0"/>
        </a:xfrm>
      </p:grpSpPr>
      <p:sp>
        <p:nvSpPr>
          <p:cNvPr id="357" name="Google Shape;357;g2b2c6f218fd_0_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8" name="Google Shape;358;g2b2c6f218fd_0_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2"/>
        <p:cNvGrpSpPr/>
        <p:nvPr/>
      </p:nvGrpSpPr>
      <p:grpSpPr>
        <a:xfrm>
          <a:off x="0" y="0"/>
          <a:ext cx="0" cy="0"/>
          <a:chOff x="0" y="0"/>
          <a:chExt cx="0" cy="0"/>
        </a:xfrm>
      </p:grpSpPr>
      <p:sp>
        <p:nvSpPr>
          <p:cNvPr id="363" name="Google Shape;363;g2b2c6f218fd_0_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64" name="Google Shape;364;g2b2c6f218fd_0_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g2c3c326614f_0_15: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370" name="Google Shape;370;g2c3c326614f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g2b2c6f218fd_0_4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76" name="Google Shape;376;g2b2c6f218fd_0_4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g2b2c6f218fd_0_5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82" name="Google Shape;382;g2b2c6f218fd_0_5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g22f73742bc4_0_6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6" name="Google Shape;106;g22f73742bc4_0_6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a:p>
            <a:pPr marL="0" lvl="0" indent="0" algn="l" rtl="0">
              <a:lnSpc>
                <a:spcPct val="100000"/>
              </a:lnSpc>
              <a:spcBef>
                <a:spcPts val="0"/>
              </a:spcBef>
              <a:spcAft>
                <a:spcPts val="0"/>
              </a:spcAft>
              <a:buClr>
                <a:schemeClr val="dk1"/>
              </a:buClr>
              <a:buSzPts val="1100"/>
              <a:buFont typeface="Arial"/>
              <a:buNone/>
            </a:pPr>
            <a:r>
              <a:rPr lang="fi-FI"/>
              <a:t>Ohjeita opinnäytetyön ohjaajalle:</a:t>
            </a:r>
            <a:endParaRPr/>
          </a:p>
          <a:p>
            <a:pPr marL="0" lvl="0" indent="0" algn="l" rtl="0">
              <a:lnSpc>
                <a:spcPct val="100000"/>
              </a:lnSpc>
              <a:spcBef>
                <a:spcPts val="0"/>
              </a:spcBef>
              <a:spcAft>
                <a:spcPts val="0"/>
              </a:spcAft>
              <a:buClr>
                <a:schemeClr val="dk1"/>
              </a:buClr>
              <a:buSzPts val="1100"/>
              <a:buFont typeface="Arial"/>
              <a:buNone/>
            </a:pPr>
            <a:r>
              <a:rPr lang="fi-FI"/>
              <a:t>Mieti opinnäytetyön aihetta opiskelijan kanssa tarkasti!</a:t>
            </a:r>
            <a:endParaRPr/>
          </a:p>
          <a:p>
            <a:pPr marL="0" lvl="0" indent="0" algn="l" rtl="0">
              <a:lnSpc>
                <a:spcPct val="100000"/>
              </a:lnSpc>
              <a:spcBef>
                <a:spcPts val="0"/>
              </a:spcBef>
              <a:spcAft>
                <a:spcPts val="0"/>
              </a:spcAft>
              <a:buClr>
                <a:schemeClr val="dk1"/>
              </a:buClr>
              <a:buSzPts val="1100"/>
              <a:buFont typeface="Arial"/>
              <a:buNone/>
            </a:pPr>
            <a:r>
              <a:rPr lang="fi-FI"/>
              <a:t>Tietosuoja edellyttää laajaa dokumentaatiota → Opiskelijalla on rajallinen aika käytettävissä opinnäytetyön tekemiseen </a:t>
            </a:r>
            <a:endParaRPr/>
          </a:p>
          <a:p>
            <a:pPr marL="0" lvl="0" indent="0" algn="l" rtl="0">
              <a:lnSpc>
                <a:spcPct val="100000"/>
              </a:lnSpc>
              <a:spcBef>
                <a:spcPts val="0"/>
              </a:spcBef>
              <a:spcAft>
                <a:spcPts val="0"/>
              </a:spcAft>
              <a:buClr>
                <a:schemeClr val="dk1"/>
              </a:buClr>
              <a:buSzPts val="1100"/>
              <a:buFont typeface="Arial"/>
              <a:buNone/>
            </a:pPr>
            <a:r>
              <a:rPr lang="fi-FI"/>
              <a:t>Ohjaajan vastuulla on antaa tukea henkilötietojen käsittelyyn liittyvissä asioissa ja ratkaisuissa → edellyttää ohjaajalta vankkaa ohjausosaamista</a:t>
            </a:r>
            <a:endParaRPr/>
          </a:p>
          <a:p>
            <a:pPr marL="0" lvl="0" indent="0" algn="l" rtl="0">
              <a:lnSpc>
                <a:spcPct val="100000"/>
              </a:lnSpc>
              <a:spcBef>
                <a:spcPts val="0"/>
              </a:spcBef>
              <a:spcAft>
                <a:spcPts val="0"/>
              </a:spcAft>
              <a:buClr>
                <a:schemeClr val="dk1"/>
              </a:buClr>
              <a:buSzPts val="1100"/>
              <a:buFont typeface="Arial"/>
              <a:buNone/>
            </a:pPr>
            <a:r>
              <a:rPr lang="fi-FI"/>
              <a:t>Lähtökohtana valita aihe, joka ei vaadi eettistä ennakkoarviointia ts. tutkimusasetelma ei sitä vaadi </a:t>
            </a:r>
            <a:endParaRPr/>
          </a:p>
          <a:p>
            <a:pPr marL="0" lvl="0" indent="0" algn="l" rtl="0">
              <a:lnSpc>
                <a:spcPct val="100000"/>
              </a:lnSpc>
              <a:spcBef>
                <a:spcPts val="0"/>
              </a:spcBef>
              <a:spcAft>
                <a:spcPts val="0"/>
              </a:spcAft>
              <a:buClr>
                <a:schemeClr val="dk1"/>
              </a:buClr>
              <a:buSzPts val="1100"/>
              <a:buFont typeface="Arial"/>
              <a:buNone/>
            </a:pPr>
            <a:r>
              <a:rPr lang="fi-FI"/>
              <a:t>Eettistä ennakkoarviointia ei yleensä tehdä perustutkintovaiheen opinnäytetyöille, ellei opinnäytetyöstä tehdä tieteellistä julkaisua, jolloin julkaisukanava saattaa vaatia erillistä ennakkoarviointia</a:t>
            </a:r>
            <a:endParaRPr/>
          </a:p>
          <a:p>
            <a:pPr marL="0" lvl="0" indent="0" algn="l" rtl="0">
              <a:lnSpc>
                <a:spcPct val="100000"/>
              </a:lnSpc>
              <a:spcBef>
                <a:spcPts val="0"/>
              </a:spcBef>
              <a:spcAft>
                <a:spcPts val="0"/>
              </a:spcAft>
              <a:buClr>
                <a:schemeClr val="dk1"/>
              </a:buClr>
              <a:buSzPts val="1100"/>
              <a:buFont typeface="Arial"/>
              <a:buNone/>
            </a:pPr>
            <a:endParaRPr/>
          </a:p>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6"/>
        <p:cNvGrpSpPr/>
        <p:nvPr/>
      </p:nvGrpSpPr>
      <p:grpSpPr>
        <a:xfrm>
          <a:off x="0" y="0"/>
          <a:ext cx="0" cy="0"/>
          <a:chOff x="0" y="0"/>
          <a:chExt cx="0" cy="0"/>
        </a:xfrm>
      </p:grpSpPr>
      <p:sp>
        <p:nvSpPr>
          <p:cNvPr id="387" name="Google Shape;387;g2b2c6f218fd_0_6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8" name="Google Shape;388;g2b2c6f218fd_0_6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2"/>
        <p:cNvGrpSpPr/>
        <p:nvPr/>
      </p:nvGrpSpPr>
      <p:grpSpPr>
        <a:xfrm>
          <a:off x="0" y="0"/>
          <a:ext cx="0" cy="0"/>
          <a:chOff x="0" y="0"/>
          <a:chExt cx="0" cy="0"/>
        </a:xfrm>
      </p:grpSpPr>
      <p:sp>
        <p:nvSpPr>
          <p:cNvPr id="393" name="Google Shape;393;g2b2c6f218fd_0_7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94" name="Google Shape;394;g2b2c6f218fd_0_7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g2b2c6f218fd_0_8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0" name="Google Shape;400;g2b2c6f218fd_0_8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4"/>
        <p:cNvGrpSpPr/>
        <p:nvPr/>
      </p:nvGrpSpPr>
      <p:grpSpPr>
        <a:xfrm>
          <a:off x="0" y="0"/>
          <a:ext cx="0" cy="0"/>
          <a:chOff x="0" y="0"/>
          <a:chExt cx="0" cy="0"/>
        </a:xfrm>
      </p:grpSpPr>
      <p:sp>
        <p:nvSpPr>
          <p:cNvPr id="405" name="Google Shape;405;g2b2c6f218fd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06" name="Google Shape;406;g2b2c6f218fd_0_8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0"/>
        <p:cNvGrpSpPr/>
        <p:nvPr/>
      </p:nvGrpSpPr>
      <p:grpSpPr>
        <a:xfrm>
          <a:off x="0" y="0"/>
          <a:ext cx="0" cy="0"/>
          <a:chOff x="0" y="0"/>
          <a:chExt cx="0" cy="0"/>
        </a:xfrm>
      </p:grpSpPr>
      <p:sp>
        <p:nvSpPr>
          <p:cNvPr id="411" name="Google Shape;411;g2b2c6f218fd_0_9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2" name="Google Shape;412;g2b2c6f218fd_0_9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6"/>
        <p:cNvGrpSpPr/>
        <p:nvPr/>
      </p:nvGrpSpPr>
      <p:grpSpPr>
        <a:xfrm>
          <a:off x="0" y="0"/>
          <a:ext cx="0" cy="0"/>
          <a:chOff x="0" y="0"/>
          <a:chExt cx="0" cy="0"/>
        </a:xfrm>
      </p:grpSpPr>
      <p:sp>
        <p:nvSpPr>
          <p:cNvPr id="417" name="Google Shape;417;g22f73742bc4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18" name="Google Shape;418;g22f73742bc4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4" name="Google Shape;42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8"/>
        <p:cNvGrpSpPr/>
        <p:nvPr/>
      </p:nvGrpSpPr>
      <p:grpSpPr>
        <a:xfrm>
          <a:off x="0" y="0"/>
          <a:ext cx="0" cy="0"/>
          <a:chOff x="0" y="0"/>
          <a:chExt cx="0" cy="0"/>
        </a:xfrm>
      </p:grpSpPr>
      <p:sp>
        <p:nvSpPr>
          <p:cNvPr id="429" name="Google Shape;429;g24458f4ce33_5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0" name="Google Shape;430;g24458f4ce33_5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4"/>
        <p:cNvGrpSpPr/>
        <p:nvPr/>
      </p:nvGrpSpPr>
      <p:grpSpPr>
        <a:xfrm>
          <a:off x="0" y="0"/>
          <a:ext cx="0" cy="0"/>
          <a:chOff x="0" y="0"/>
          <a:chExt cx="0" cy="0"/>
        </a:xfrm>
      </p:grpSpPr>
      <p:sp>
        <p:nvSpPr>
          <p:cNvPr id="435" name="Google Shape;435;g24458f4ce33_5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6" name="Google Shape;436;g24458f4ce33_5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80000"/>
              </a:lnSpc>
              <a:spcBef>
                <a:spcPts val="1000"/>
              </a:spcBef>
              <a:spcAft>
                <a:spcPts val="0"/>
              </a:spcAft>
              <a:buClr>
                <a:schemeClr val="dk1"/>
              </a:buClr>
              <a:buSzPts val="1100"/>
              <a:buFont typeface="Arial"/>
              <a:buNone/>
            </a:pPr>
            <a:r>
              <a:rPr lang="fi-FI" sz="2700" b="1">
                <a:solidFill>
                  <a:schemeClr val="dk1"/>
                </a:solidFill>
                <a:latin typeface="Calibri"/>
                <a:ea typeface="Calibri"/>
                <a:cs typeface="Calibri"/>
                <a:sym typeface="Calibri"/>
              </a:rPr>
              <a:t>Huomioitavaa</a:t>
            </a:r>
            <a:r>
              <a:rPr lang="fi-FI" sz="2300">
                <a:solidFill>
                  <a:schemeClr val="dk1"/>
                </a:solidFill>
                <a:latin typeface="Calibri"/>
                <a:ea typeface="Calibri"/>
                <a:cs typeface="Calibri"/>
                <a:sym typeface="Calibri"/>
              </a:rPr>
              <a:t>: Pelkkä tietojen keruumenetelmä tuottaa jo itsessään henkilötietoja, vaikka tutkimuksen kohteena ei olisikaan mitään henkilötietoihin liittyvää kysymystä.</a:t>
            </a:r>
            <a:endParaRPr/>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0"/>
        <p:cNvGrpSpPr/>
        <p:nvPr/>
      </p:nvGrpSpPr>
      <p:grpSpPr>
        <a:xfrm>
          <a:off x="0" y="0"/>
          <a:ext cx="0" cy="0"/>
          <a:chOff x="0" y="0"/>
          <a:chExt cx="0" cy="0"/>
        </a:xfrm>
      </p:grpSpPr>
      <p:sp>
        <p:nvSpPr>
          <p:cNvPr id="441" name="Google Shape;44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42" name="Google Shape;442;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0"/>
        <p:cNvGrpSpPr/>
        <p:nvPr/>
      </p:nvGrpSpPr>
      <p:grpSpPr>
        <a:xfrm>
          <a:off x="0" y="0"/>
          <a:ext cx="0" cy="0"/>
          <a:chOff x="0" y="0"/>
          <a:chExt cx="0" cy="0"/>
        </a:xfrm>
      </p:grpSpPr>
      <p:sp>
        <p:nvSpPr>
          <p:cNvPr id="111" name="Google Shape;111;g22dde3f7883_1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2" name="Google Shape;112;g22dde3f7883_1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fi-FI"/>
              <a:t>Termit englanniksi:</a:t>
            </a:r>
            <a:endParaRPr/>
          </a:p>
          <a:p>
            <a:pPr marL="0" lvl="0" indent="0" algn="l" rtl="0">
              <a:lnSpc>
                <a:spcPct val="100000"/>
              </a:lnSpc>
              <a:spcBef>
                <a:spcPts val="0"/>
              </a:spcBef>
              <a:spcAft>
                <a:spcPts val="0"/>
              </a:spcAft>
              <a:buSzPts val="1100"/>
              <a:buNone/>
            </a:pPr>
            <a:r>
              <a:rPr lang="fi-FI"/>
              <a:t>tutkimusetiikka = research ethics</a:t>
            </a:r>
            <a:endParaRPr/>
          </a:p>
          <a:p>
            <a:pPr marL="0" lvl="0" indent="0" algn="l" rtl="0">
              <a:lnSpc>
                <a:spcPct val="100000"/>
              </a:lnSpc>
              <a:spcBef>
                <a:spcPts val="0"/>
              </a:spcBef>
              <a:spcAft>
                <a:spcPts val="0"/>
              </a:spcAft>
              <a:buSzPts val="1100"/>
              <a:buNone/>
            </a:pPr>
            <a:r>
              <a:rPr lang="fi-FI"/>
              <a:t>vastuullinen tiede = responsible research (Vastuullinen tiede, https://www.vastuullinentiede.fi/en)</a:t>
            </a:r>
            <a:endParaRPr/>
          </a:p>
          <a:p>
            <a:pPr marL="0" lvl="0" indent="0" algn="l" rtl="0">
              <a:lnSpc>
                <a:spcPct val="100000"/>
              </a:lnSpc>
              <a:spcBef>
                <a:spcPts val="0"/>
              </a:spcBef>
              <a:spcAft>
                <a:spcPts val="0"/>
              </a:spcAft>
              <a:buSzPts val="1100"/>
              <a:buNone/>
            </a:pPr>
            <a:r>
              <a:rPr lang="fi-FI"/>
              <a:t>hyvä tieteellinen käytäntö = research integrity (HTK 2023)</a:t>
            </a:r>
            <a:endParaRPr/>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22d8abd04a8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8" name="Google Shape;448;g22d8abd04a8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2"/>
        <p:cNvGrpSpPr/>
        <p:nvPr/>
      </p:nvGrpSpPr>
      <p:grpSpPr>
        <a:xfrm>
          <a:off x="0" y="0"/>
          <a:ext cx="0" cy="0"/>
          <a:chOff x="0" y="0"/>
          <a:chExt cx="0" cy="0"/>
        </a:xfrm>
      </p:grpSpPr>
      <p:sp>
        <p:nvSpPr>
          <p:cNvPr id="453" name="Google Shape;453;g2bf34768eee_0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54" name="Google Shape;454;g2bf34768eee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8"/>
        <p:cNvGrpSpPr/>
        <p:nvPr/>
      </p:nvGrpSpPr>
      <p:grpSpPr>
        <a:xfrm>
          <a:off x="0" y="0"/>
          <a:ext cx="0" cy="0"/>
          <a:chOff x="0" y="0"/>
          <a:chExt cx="0" cy="0"/>
        </a:xfrm>
      </p:grpSpPr>
      <p:sp>
        <p:nvSpPr>
          <p:cNvPr id="459" name="Google Shape;459;g2bf34768eee_0_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0" name="Google Shape;460;g2bf34768eee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4"/>
        <p:cNvGrpSpPr/>
        <p:nvPr/>
      </p:nvGrpSpPr>
      <p:grpSpPr>
        <a:xfrm>
          <a:off x="0" y="0"/>
          <a:ext cx="0" cy="0"/>
          <a:chOff x="0" y="0"/>
          <a:chExt cx="0" cy="0"/>
        </a:xfrm>
      </p:grpSpPr>
      <p:sp>
        <p:nvSpPr>
          <p:cNvPr id="465" name="Google Shape;465;g2bf34768eee_0_17: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66" name="Google Shape;466;g2bf34768eee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6"/>
        <p:cNvGrpSpPr/>
        <p:nvPr/>
      </p:nvGrpSpPr>
      <p:grpSpPr>
        <a:xfrm>
          <a:off x="0" y="0"/>
          <a:ext cx="0" cy="0"/>
          <a:chOff x="0" y="0"/>
          <a:chExt cx="0" cy="0"/>
        </a:xfrm>
      </p:grpSpPr>
      <p:sp>
        <p:nvSpPr>
          <p:cNvPr id="117" name="Google Shape;117;g24458f4ce33_0_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8" name="Google Shape;118;g24458f4ce33_0_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2a6be6b96bb_6_0: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4" name="Google Shape;124;g2a6be6b96bb_6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Google Shape;132;g281164bff8f_0_988:notes"/>
          <p:cNvSpPr>
            <a:spLocks noGrp="1" noRot="1" noChangeAspect="1"/>
          </p:cNvSpPr>
          <p:nvPr>
            <p:ph type="sldImg" idx="2"/>
          </p:nvPr>
        </p:nvSpPr>
        <p:spPr>
          <a:xfrm>
            <a:off x="1143225" y="685800"/>
            <a:ext cx="45723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3" name="Google Shape;133;g281164bff8f_0_98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30"/>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3" name="Google Shape;13;p30"/>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5" name="Google Shape;15;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6" name="Google Shape;16;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0" name="Google Shape;70;p39"/>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2" name="Google Shape;72;p3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3" name="Google Shape;73;p3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40"/>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6" name="Google Shape;76;p40"/>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4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8" name="Google Shape;78;p4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79" name="Google Shape;79;p4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19" name="Google Shape;19;p31"/>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1" name="Google Shape;21;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2" name="Google Shape;22;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3"/>
        <p:cNvGrpSpPr/>
        <p:nvPr/>
      </p:nvGrpSpPr>
      <p:grpSpPr>
        <a:xfrm>
          <a:off x="0" y="0"/>
          <a:ext cx="0" cy="0"/>
          <a:chOff x="0" y="0"/>
          <a:chExt cx="0" cy="0"/>
        </a:xfrm>
      </p:grpSpPr>
      <p:sp>
        <p:nvSpPr>
          <p:cNvPr id="24" name="Google Shape;24;p34"/>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25" name="Google Shape;25;p34"/>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6" name="Google Shape;26;p34"/>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7" name="Google Shape;27;p34"/>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28" name="Google Shape;28;p34"/>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9" name="Google Shape;29;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0" name="Google Shape;30;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1" name="Google Shape;31;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2"/>
        <p:cNvGrpSpPr/>
        <p:nvPr/>
      </p:nvGrpSpPr>
      <p:grpSpPr>
        <a:xfrm>
          <a:off x="0" y="0"/>
          <a:ext cx="0" cy="0"/>
          <a:chOff x="0" y="0"/>
          <a:chExt cx="0" cy="0"/>
        </a:xfrm>
      </p:grpSpPr>
      <p:sp>
        <p:nvSpPr>
          <p:cNvPr id="33" name="Google Shape;33;p32"/>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4" name="Google Shape;34;p32"/>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35" name="Google Shape;35;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6" name="Google Shape;36;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37" name="Google Shape;37;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8"/>
        <p:cNvGrpSpPr/>
        <p:nvPr/>
      </p:nvGrpSpPr>
      <p:grpSpPr>
        <a:xfrm>
          <a:off x="0" y="0"/>
          <a:ext cx="0" cy="0"/>
          <a:chOff x="0" y="0"/>
          <a:chExt cx="0" cy="0"/>
        </a:xfrm>
      </p:grpSpPr>
      <p:sp>
        <p:nvSpPr>
          <p:cNvPr id="39" name="Google Shape;39;p3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0" name="Google Shape;40;p33"/>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1" name="Google Shape;41;p33"/>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3" name="Google Shape;43;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4" name="Google Shape;44;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45"/>
        <p:cNvGrpSpPr/>
        <p:nvPr/>
      </p:nvGrpSpPr>
      <p:grpSpPr>
        <a:xfrm>
          <a:off x="0" y="0"/>
          <a:ext cx="0" cy="0"/>
          <a:chOff x="0" y="0"/>
          <a:chExt cx="0" cy="0"/>
        </a:xfrm>
      </p:grpSpPr>
      <p:sp>
        <p:nvSpPr>
          <p:cNvPr id="46" name="Google Shape;46;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7" name="Google Shape;47;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48" name="Google Shape;48;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9"/>
        <p:cNvGrpSpPr/>
        <p:nvPr/>
      </p:nvGrpSpPr>
      <p:grpSpPr>
        <a:xfrm>
          <a:off x="0" y="0"/>
          <a:ext cx="0" cy="0"/>
          <a:chOff x="0" y="0"/>
          <a:chExt cx="0" cy="0"/>
        </a:xfrm>
      </p:grpSpPr>
      <p:sp>
        <p:nvSpPr>
          <p:cNvPr id="50" name="Google Shape;50;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1" name="Google Shape;51;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2" name="Google Shape;52;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3" name="Google Shape;53;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37"/>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6" name="Google Shape;56;p37"/>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37"/>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3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59" name="Google Shape;59;p3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0" name="Google Shape;60;p3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38"/>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3" name="Google Shape;63;p38"/>
          <p:cNvSpPr>
            <a:spLocks noGrp="1"/>
          </p:cNvSpPr>
          <p:nvPr>
            <p:ph type="pic" idx="2"/>
          </p:nvPr>
        </p:nvSpPr>
        <p:spPr>
          <a:xfrm>
            <a:off x="5183188" y="987425"/>
            <a:ext cx="6172200" cy="4873625"/>
          </a:xfrm>
          <a:prstGeom prst="rect">
            <a:avLst/>
          </a:prstGeom>
          <a:noFill/>
          <a:ln>
            <a:noFill/>
          </a:ln>
        </p:spPr>
      </p:sp>
      <p:sp>
        <p:nvSpPr>
          <p:cNvPr id="64" name="Google Shape;64;p38"/>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3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6" name="Google Shape;66;p3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
        <p:nvSpPr>
          <p:cNvPr id="67" name="Google Shape;67;p3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29"/>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i-FI"/>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reativecommons.org/licenses/by/4.0/?ref=chooser-v1"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creativecommons.org/licenses/by/4.0/?ref=chooser-v1" TargetMode="External"/></Relationships>
</file>

<file path=ppt/slides/_rels/slide10.xml.rels><?xml version="1.0" encoding="UTF-8" standalone="yes"?>
<Relationships xmlns="http://schemas.openxmlformats.org/package/2006/relationships"><Relationship Id="rId3" Type="http://schemas.openxmlformats.org/officeDocument/2006/relationships/hyperlink" Target="https://tietosuoja.fi/mika-on-henkilotieto"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tietosuoja.fi/erityisten-henkilotietoryhmien-kasittely"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slide" Target="slide55.xm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tietosuoja.fi/rekisteroidyn-suostumus"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tietosuoja.fi/rekisterinpitajan-oikeutettu-etu" TargetMode="External"/></Relationships>
</file>

<file path=ppt/slides/_rels/slide15.xml.rels><?xml version="1.0" encoding="UTF-8" standalone="yes"?>
<Relationships xmlns="http://schemas.openxmlformats.org/package/2006/relationships"><Relationship Id="rId3" Type="http://schemas.openxmlformats.org/officeDocument/2006/relationships/slide" Target="slide59.xml"/><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https://tenk.fi/fi/ohjeet-ja-aineistot/ihmistieteiden-eettisen-ennakkoarvioinnin-ohje"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slide" Target="slide39.xml"/><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tenk.fi/sites/default/files/2021-01/Ihmistieteiden_eettisen_ennakkoarvioinnin_ohje_2020.pdf"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slide" Target="slide6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hyperlink" Target="https://www.tuni.fi/fi/tutkimus/vastuullinen-tiede/tutkimuksen-tietosuoja" TargetMode="External"/></Relationships>
</file>

<file path=ppt/slides/_rels/slide20.xml.rels><?xml version="1.0" encoding="UTF-8" standalone="yes"?>
<Relationships xmlns="http://schemas.openxmlformats.org/package/2006/relationships"><Relationship Id="rId3" Type="http://schemas.openxmlformats.org/officeDocument/2006/relationships/hyperlink" Target="https://www.fsd.tuni.fi/fi/palvelut/aineistonhallinta/tutkittavien-informointi/#informoinnin-laatuvaatimukset-ja-muoto" TargetMode="External"/><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hyperlink" Target="https://www.fsd.tuni.fi/fi/palvelut/aineistonhallinta/tutkittavien-informointi/#henkilotietojen-kasittelya-koskevan-informoinnin-sisalto" TargetMode="External"/></Relationships>
</file>

<file path=ppt/slides/_rels/slide21.xml.rels><?xml version="1.0" encoding="UTF-8" standalone="yes"?>
<Relationships xmlns="http://schemas.openxmlformats.org/package/2006/relationships"><Relationship Id="rId3" Type="http://schemas.openxmlformats.org/officeDocument/2006/relationships/slide" Target="slide43.xml"/><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hyperlink" Target="https://www.fsd.tuni.fi/fi/palvelut/aineistonhallinta/tutkittavien-informointi/" TargetMode="External"/><Relationship Id="rId4" Type="http://schemas.openxmlformats.org/officeDocument/2006/relationships/slide" Target="slide63.xml"/></Relationships>
</file>

<file path=ppt/slides/_rels/slide22.xml.rels><?xml version="1.0" encoding="UTF-8" standalone="yes"?>
<Relationships xmlns="http://schemas.openxmlformats.org/package/2006/relationships"><Relationship Id="rId3" Type="http://schemas.openxmlformats.org/officeDocument/2006/relationships/slide" Target="slide45.xm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slide" Target="slide56.xml"/><Relationship Id="rId4" Type="http://schemas.openxmlformats.org/officeDocument/2006/relationships/slide" Target="slide44.xml"/></Relationships>
</file>

<file path=ppt/slides/_rels/slide24.xml.rels><?xml version="1.0" encoding="UTF-8" standalone="yes"?>
<Relationships xmlns="http://schemas.openxmlformats.org/package/2006/relationships"><Relationship Id="rId3" Type="http://schemas.openxmlformats.org/officeDocument/2006/relationships/slide" Target="slide40.xml"/><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slide" Target="slide61.xml"/><Relationship Id="rId4" Type="http://schemas.openxmlformats.org/officeDocument/2006/relationships/slide" Target="slide41.xml"/></Relationships>
</file>

<file path=ppt/slides/_rels/slide25.xml.rels><?xml version="1.0" encoding="UTF-8" standalone="yes"?>
<Relationships xmlns="http://schemas.openxmlformats.org/package/2006/relationships"><Relationship Id="rId3" Type="http://schemas.openxmlformats.org/officeDocument/2006/relationships/slide" Target="slide53.xml"/><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slide" Target="slide58.xml"/><Relationship Id="rId5" Type="http://schemas.openxmlformats.org/officeDocument/2006/relationships/slide" Target="slide57.xml"/><Relationship Id="rId4" Type="http://schemas.openxmlformats.org/officeDocument/2006/relationships/slide" Target="slide54.xml"/></Relationships>
</file>

<file path=ppt/slides/_rels/slide26.xml.rels><?xml version="1.0" encoding="UTF-8" standalone="yes"?>
<Relationships xmlns="http://schemas.openxmlformats.org/package/2006/relationships"><Relationship Id="rId3" Type="http://schemas.openxmlformats.org/officeDocument/2006/relationships/slide" Target="slide27.xml"/><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slide" Target="slide2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s://www.fsd.tuni.fi/fi/palvelut/aineistonhallinta/tunnisteellisuus-ja-anonymisointi/"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 Id="rId4" Type="http://schemas.openxmlformats.org/officeDocument/2006/relationships/slide" Target="slide4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slide" Target="slide49.xml"/><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slide" Target="slide52.xml"/><Relationship Id="rId4" Type="http://schemas.openxmlformats.org/officeDocument/2006/relationships/slide" Target="slide5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slide" Target="slide50.xml"/><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commission.europa.eu/law/law-topic/data-protection/international-dimension-data-protection/adequacy-decisions_en" TargetMode="External"/><Relationship Id="rId2" Type="http://schemas.openxmlformats.org/officeDocument/2006/relationships/notesSlide" Target="../notesSlides/notesSlide33.xml"/><Relationship Id="rId1" Type="http://schemas.openxmlformats.org/officeDocument/2006/relationships/slideLayout" Target="../slideLayouts/slideLayout2.xml"/><Relationship Id="rId4" Type="http://schemas.openxmlformats.org/officeDocument/2006/relationships/slide" Target="slide48.xml"/></Relationships>
</file>

<file path=ppt/slides/_rels/slide34.xml.rels><?xml version="1.0" encoding="UTF-8" standalone="yes"?>
<Relationships xmlns="http://schemas.openxmlformats.org/package/2006/relationships"><Relationship Id="rId3" Type="http://schemas.openxmlformats.org/officeDocument/2006/relationships/hyperlink" Target="https://tietosuoja.fi/osoitusvelvollisuus"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slide" Target="slide12.xml"/><Relationship Id="rId13" Type="http://schemas.openxmlformats.org/officeDocument/2006/relationships/slide" Target="slide25.xml"/><Relationship Id="rId18" Type="http://schemas.openxmlformats.org/officeDocument/2006/relationships/slide" Target="slide31.xml"/><Relationship Id="rId3" Type="http://schemas.openxmlformats.org/officeDocument/2006/relationships/slide" Target="slide5.xml"/><Relationship Id="rId21" Type="http://schemas.openxmlformats.org/officeDocument/2006/relationships/slide" Target="slide36.xml"/><Relationship Id="rId7" Type="http://schemas.openxmlformats.org/officeDocument/2006/relationships/slide" Target="slide10.xml"/><Relationship Id="rId12" Type="http://schemas.openxmlformats.org/officeDocument/2006/relationships/slide" Target="slide24.xml"/><Relationship Id="rId17" Type="http://schemas.openxmlformats.org/officeDocument/2006/relationships/slide" Target="slide29.xml"/><Relationship Id="rId2" Type="http://schemas.openxmlformats.org/officeDocument/2006/relationships/notesSlide" Target="../notesSlides/notesSlide4.xml"/><Relationship Id="rId16" Type="http://schemas.openxmlformats.org/officeDocument/2006/relationships/slide" Target="slide28.xml"/><Relationship Id="rId20" Type="http://schemas.openxmlformats.org/officeDocument/2006/relationships/slide" Target="slide35.xml"/><Relationship Id="rId1" Type="http://schemas.openxmlformats.org/officeDocument/2006/relationships/slideLayout" Target="../slideLayouts/slideLayout2.xml"/><Relationship Id="rId6" Type="http://schemas.openxmlformats.org/officeDocument/2006/relationships/slide" Target="slide9.xml"/><Relationship Id="rId11" Type="http://schemas.openxmlformats.org/officeDocument/2006/relationships/slide" Target="slide19.xml"/><Relationship Id="rId5" Type="http://schemas.openxmlformats.org/officeDocument/2006/relationships/slide" Target="slide6.xml"/><Relationship Id="rId15" Type="http://schemas.openxmlformats.org/officeDocument/2006/relationships/slide" Target="slide27.xml"/><Relationship Id="rId10" Type="http://schemas.openxmlformats.org/officeDocument/2006/relationships/slide" Target="slide17.xml"/><Relationship Id="rId19" Type="http://schemas.openxmlformats.org/officeDocument/2006/relationships/slide" Target="slide34.xml"/><Relationship Id="rId4" Type="http://schemas.openxmlformats.org/officeDocument/2006/relationships/slide" Target="slide8.xml"/><Relationship Id="rId9" Type="http://schemas.openxmlformats.org/officeDocument/2006/relationships/slide" Target="slide14.xml"/><Relationship Id="rId14" Type="http://schemas.openxmlformats.org/officeDocument/2006/relationships/slide" Target="slide2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hyperlink" Target="https://www.fsd.tuni.fi/fi/palvelut/aineistonhallinta/tutkittavien-informointi/#arkistoinnista-informoiminen" TargetMode="External"/><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5.xml"/></Relationships>
</file>

<file path=ppt/slides/_rels/slide58.xml.rels><?xml version="1.0" encoding="UTF-8" standalone="yes"?>
<Relationships xmlns="http://schemas.openxmlformats.org/package/2006/relationships"><Relationship Id="rId3" Type="http://schemas.openxmlformats.org/officeDocument/2006/relationships/hyperlink" Target="https://tietosuoja.fi/henkilotietojen-kasittely" TargetMode="External"/><Relationship Id="rId2" Type="http://schemas.openxmlformats.org/officeDocument/2006/relationships/notesSlide" Target="../notesSlides/notesSlide58.xml"/><Relationship Id="rId1" Type="http://schemas.openxmlformats.org/officeDocument/2006/relationships/slideLayout" Target="../slideLayouts/slideLayout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tenk.fi/fi/eettinen-ennakkoarviointi/eettinen-ennakkoarviointi-suomessa" TargetMode="Externa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tietosuoja.fi/tietosuoja"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slide" Target="slide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g2819b97f907_0_0"/>
          <p:cNvSpPr txBox="1">
            <a:spLocks noGrp="1"/>
          </p:cNvSpPr>
          <p:nvPr>
            <p:ph type="ctrTitle"/>
          </p:nvPr>
        </p:nvSpPr>
        <p:spPr>
          <a:xfrm>
            <a:off x="1524000" y="1122363"/>
            <a:ext cx="9144000" cy="2387700"/>
          </a:xfrm>
          <a:prstGeom prst="rect">
            <a:avLst/>
          </a:prstGeom>
          <a:noFill/>
          <a:ln>
            <a:noFill/>
          </a:ln>
        </p:spPr>
        <p:txBody>
          <a:bodyPr spcFirstLastPara="1" wrap="square" lIns="91425" tIns="45700" rIns="91425" bIns="45700" anchor="b" anchorCtr="0">
            <a:normAutofit/>
          </a:bodyPr>
          <a:lstStyle/>
          <a:p>
            <a:pPr marL="0" lvl="0" indent="0" algn="ctr" rtl="0">
              <a:lnSpc>
                <a:spcPct val="90000"/>
              </a:lnSpc>
              <a:spcBef>
                <a:spcPts val="0"/>
              </a:spcBef>
              <a:spcAft>
                <a:spcPts val="0"/>
              </a:spcAft>
              <a:buSzPts val="6000"/>
              <a:buNone/>
            </a:pPr>
            <a:r>
              <a:rPr lang="fi-FI"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0"/>
                  </a:ext>
                </a:extLst>
              </a:rPr>
              <a:t>Opinnäytetyön aineisto ja tietosuoja</a:t>
            </a:r>
            <a:endParaRPr dirty="0"/>
          </a:p>
        </p:txBody>
      </p:sp>
      <p:sp>
        <p:nvSpPr>
          <p:cNvPr id="85" name="Google Shape;85;g2819b97f907_0_0"/>
          <p:cNvSpPr txBox="1">
            <a:spLocks noGrp="1"/>
          </p:cNvSpPr>
          <p:nvPr>
            <p:ph type="subTitle" idx="1"/>
          </p:nvPr>
        </p:nvSpPr>
        <p:spPr>
          <a:xfrm>
            <a:off x="1524000" y="3602038"/>
            <a:ext cx="9144000" cy="1655700"/>
          </a:xfrm>
          <a:prstGeom prst="rect">
            <a:avLst/>
          </a:prstGeom>
          <a:noFill/>
          <a:ln>
            <a:noFill/>
          </a:ln>
        </p:spPr>
        <p:txBody>
          <a:bodyPr spcFirstLastPara="1" wrap="square" lIns="91425" tIns="45700" rIns="91425" bIns="45700" anchor="t" anchorCtr="0">
            <a:normAutofit fontScale="77500" lnSpcReduction="20000"/>
          </a:bodyPr>
          <a:lstStyle/>
          <a:p>
            <a:pPr marL="0" lvl="0" indent="0" algn="ctr" rtl="0">
              <a:lnSpc>
                <a:spcPct val="90000"/>
              </a:lnSpc>
              <a:spcBef>
                <a:spcPts val="1000"/>
              </a:spcBef>
              <a:spcAft>
                <a:spcPts val="0"/>
              </a:spcAft>
              <a:buSzPct val="117647"/>
              <a:buNone/>
            </a:pPr>
            <a:r>
              <a:rPr lang="fi-FI" dirty="0">
                <a:latin typeface="Calibri" panose="020F0502020204030204" pitchFamily="34" charset="0"/>
                <a:cs typeface="Calibri" panose="020F0502020204030204" pitchFamily="34" charset="0"/>
              </a:rPr>
              <a:t>Ohjeita ja tietoa opinnäytetyön ohjaajille ja muille kiinnostuneille</a:t>
            </a:r>
            <a:endParaRPr dirty="0">
              <a:latin typeface="Calibri" panose="020F0502020204030204" pitchFamily="34" charset="0"/>
              <a:cs typeface="Calibri" panose="020F0502020204030204" pitchFamily="34" charset="0"/>
            </a:endParaRPr>
          </a:p>
          <a:p>
            <a:pPr marL="0" lvl="0" indent="0" algn="ctr" rtl="0">
              <a:lnSpc>
                <a:spcPct val="90000"/>
              </a:lnSpc>
              <a:spcBef>
                <a:spcPts val="1000"/>
              </a:spcBef>
              <a:spcAft>
                <a:spcPts val="0"/>
              </a:spcAft>
              <a:buSzPct val="117647"/>
              <a:buNone/>
            </a:pPr>
            <a:r>
              <a:rPr lang="fi-FI" dirty="0">
                <a:latin typeface="Calibri" panose="020F0502020204030204" pitchFamily="34" charset="0"/>
                <a:cs typeface="Calibri" panose="020F0502020204030204" pitchFamily="34" charset="0"/>
              </a:rPr>
              <a:t>Nina Hynnä, Elina Hyrkäs, Saila Huuskonen, Päivi Kanerva, Katja Laine, Minna Marjamaa, Laura Mure, Seliina Päällysaho ja Manna Satama</a:t>
            </a:r>
            <a:endParaRPr dirty="0">
              <a:latin typeface="Calibri" panose="020F0502020204030204" pitchFamily="34" charset="0"/>
              <a:cs typeface="Calibri" panose="020F0502020204030204" pitchFamily="34" charset="0"/>
            </a:endParaRPr>
          </a:p>
          <a:p>
            <a:pPr marL="0" lvl="0" indent="0" algn="ctr" rtl="0">
              <a:lnSpc>
                <a:spcPct val="90000"/>
              </a:lnSpc>
              <a:spcBef>
                <a:spcPts val="1000"/>
              </a:spcBef>
              <a:spcAft>
                <a:spcPts val="0"/>
              </a:spcAft>
              <a:buSzPct val="201680"/>
              <a:buNone/>
            </a:pPr>
            <a:r>
              <a:rPr lang="fi-FI" dirty="0">
                <a:latin typeface="Calibri" panose="020F0502020204030204" pitchFamily="34" charset="0"/>
                <a:cs typeface="Calibri" panose="020F0502020204030204" pitchFamily="34" charset="0"/>
              </a:rPr>
              <a:t>Tämä aineisto on lisensoitu </a:t>
            </a:r>
            <a:r>
              <a:rPr lang="fi-FI" u="sng" dirty="0">
                <a:solidFill>
                  <a:schemeClr val="hlink"/>
                </a:solidFill>
                <a:latin typeface="Calibri" panose="020F0502020204030204" pitchFamily="34" charset="0"/>
                <a:cs typeface="Calibri" panose="020F0502020204030204" pitchFamily="34" charset="0"/>
                <a:hlinkClick r:id="rId3"/>
              </a:rPr>
              <a:t>Creative </a:t>
            </a:r>
            <a:r>
              <a:rPr lang="fi-FI" u="sng" dirty="0" err="1">
                <a:solidFill>
                  <a:schemeClr val="hlink"/>
                </a:solidFill>
                <a:latin typeface="Calibri" panose="020F0502020204030204" pitchFamily="34" charset="0"/>
                <a:cs typeface="Calibri" panose="020F0502020204030204" pitchFamily="34" charset="0"/>
                <a:hlinkClick r:id="rId3"/>
              </a:rPr>
              <a:t>Commons</a:t>
            </a:r>
            <a:r>
              <a:rPr lang="fi-FI" u="sng" dirty="0">
                <a:solidFill>
                  <a:schemeClr val="hlink"/>
                </a:solidFill>
                <a:latin typeface="Calibri" panose="020F0502020204030204" pitchFamily="34" charset="0"/>
                <a:cs typeface="Calibri" panose="020F0502020204030204" pitchFamily="34" charset="0"/>
                <a:hlinkClick r:id="rId3"/>
              </a:rPr>
              <a:t> Nimeä 4.0</a:t>
            </a:r>
            <a:r>
              <a:rPr lang="fi-FI" sz="1200" dirty="0">
                <a:solidFill>
                  <a:srgbClr val="D14500"/>
                </a:solidFill>
                <a:highlight>
                  <a:srgbClr val="FFFFFF"/>
                </a:highlight>
                <a:uFill>
                  <a:noFill/>
                </a:uFill>
                <a:latin typeface="Calibri" panose="020F0502020204030204" pitchFamily="34" charset="0"/>
                <a:ea typeface="Arial"/>
                <a:cs typeface="Calibri" panose="020F0502020204030204" pitchFamily="34" charset="0"/>
                <a:sym typeface="Arial"/>
                <a:hlinkClick r:id="rId4">
                  <a:extLst>
                    <a:ext uri="{A12FA001-AC4F-418D-AE19-62706E023703}">
                      <ahyp:hlinkClr xmlns:ahyp="http://schemas.microsoft.com/office/drawing/2018/hyperlinkcolor" val="tx"/>
                    </a:ext>
                  </a:extLst>
                </a:hlinkClick>
              </a:rPr>
              <a:t> </a:t>
            </a:r>
            <a:endParaRPr sz="1400" dirty="0">
              <a:solidFill>
                <a:srgbClr val="000000"/>
              </a:solidFill>
              <a:latin typeface="Calibri" panose="020F0502020204030204" pitchFamily="34" charset="0"/>
              <a:ea typeface="Arial"/>
              <a:cs typeface="Calibri" panose="020F0502020204030204" pitchFamily="34" charset="0"/>
              <a:sym typeface="Arial"/>
            </a:endParaRPr>
          </a:p>
          <a:p>
            <a:pPr marL="0" lvl="0" indent="0" algn="ctr" rtl="0">
              <a:lnSpc>
                <a:spcPct val="90000"/>
              </a:lnSpc>
              <a:spcBef>
                <a:spcPts val="1000"/>
              </a:spcBef>
              <a:spcAft>
                <a:spcPts val="0"/>
              </a:spcAft>
              <a:buSzPct val="117647"/>
              <a:buNone/>
            </a:pPr>
            <a:r>
              <a:rPr lang="fi-FI" dirty="0">
                <a:latin typeface="Calibri" panose="020F0502020204030204" pitchFamily="34" charset="0"/>
                <a:cs typeface="Calibri" panose="020F0502020204030204" pitchFamily="34" charset="0"/>
              </a:rPr>
              <a:t> Kansainvälinen -käyttöluvalla.</a:t>
            </a:r>
            <a:endParaRPr dirty="0">
              <a:latin typeface="Calibri" panose="020F0502020204030204" pitchFamily="34" charset="0"/>
              <a:cs typeface="Calibri" panose="020F0502020204030204" pitchFamily="34"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g20e284f6e46_0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Henkilötiedon määritelmä</a:t>
            </a:r>
            <a:endParaRPr/>
          </a:p>
        </p:txBody>
      </p:sp>
      <p:sp>
        <p:nvSpPr>
          <p:cNvPr id="142" name="Google Shape;142;g20e284f6e46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1200"/>
              </a:spcBef>
              <a:spcAft>
                <a:spcPts val="0"/>
              </a:spcAft>
              <a:buSzPts val="2323"/>
              <a:buNone/>
            </a:pPr>
            <a:r>
              <a:rPr lang="fi-FI" sz="2200"/>
              <a:t>Henkilötietoja ovat sellaiset </a:t>
            </a:r>
            <a:r>
              <a:rPr lang="fi-FI" sz="2200" b="1"/>
              <a:t>tiedot, joiden perusteella henkilö voidaan tunnistaa</a:t>
            </a:r>
            <a:r>
              <a:rPr lang="fi-FI" sz="2200"/>
              <a:t>. Tällaisia tietoja ovat esimerkiksi nimi, henkilötunnus, auton rekisterinumero, sovelluksista tai laitteista saatavat paikannustiedot, sormenjälki, ääni, jne. </a:t>
            </a:r>
            <a:endParaRPr sz="2200"/>
          </a:p>
          <a:p>
            <a:pPr marL="228600" lvl="0" indent="0" algn="l" rtl="0">
              <a:lnSpc>
                <a:spcPct val="100000"/>
              </a:lnSpc>
              <a:spcBef>
                <a:spcPts val="1200"/>
              </a:spcBef>
              <a:spcAft>
                <a:spcPts val="0"/>
              </a:spcAft>
              <a:buSzPts val="2323"/>
              <a:buNone/>
            </a:pPr>
            <a:r>
              <a:rPr lang="fi-FI" sz="2200"/>
              <a:t>Joidenkin näiden tietojen perusteella henkilö voidaan tunnistaa suoraan, kuten nimestä tai sormenjäljestä. Tällaisia tietoja kutsutaan </a:t>
            </a:r>
            <a:r>
              <a:rPr lang="fi-FI" sz="2200" b="1"/>
              <a:t>suoriksi henkilötiedoksi tai tunnisteiksi</a:t>
            </a:r>
            <a:r>
              <a:rPr lang="fi-FI" sz="2200"/>
              <a:t>. </a:t>
            </a:r>
            <a:endParaRPr sz="2200"/>
          </a:p>
          <a:p>
            <a:pPr marL="228600" lvl="0" indent="0" algn="l" rtl="0">
              <a:lnSpc>
                <a:spcPct val="100000"/>
              </a:lnSpc>
              <a:spcBef>
                <a:spcPts val="1200"/>
              </a:spcBef>
              <a:spcAft>
                <a:spcPts val="0"/>
              </a:spcAft>
              <a:buSzPts val="2323"/>
              <a:buNone/>
            </a:pPr>
            <a:r>
              <a:rPr lang="fi-FI" sz="2200"/>
              <a:t>Joskus henkilö voidaan tunnistaa yhdistelemällä yksittäisiä tietoja johonkin toiseen tietoon. Tällöin  puhutaan </a:t>
            </a:r>
            <a:r>
              <a:rPr lang="fi-FI" sz="2200" b="1"/>
              <a:t>epäsuorista tai välillisistä henkilötiedoista tai tunnisteista</a:t>
            </a:r>
            <a:r>
              <a:rPr lang="fi-FI" sz="2200"/>
              <a:t>. Tällaisia voivat olla vaikkapa ammattinimike, sukupuoli ja paikkakunta. Henkilöä ei välttämättä voi tunnistaa yksittäisestä epäsuorasta henkilötiedosta, mutta yhdistettynä muihin henkilötietoihin, saattaa henkilön tunnistaminen ollakin melko helppoa.</a:t>
            </a:r>
            <a:endParaRPr sz="2200"/>
          </a:p>
          <a:p>
            <a:pPr marL="228600" lvl="0" indent="0" algn="l" rtl="0">
              <a:lnSpc>
                <a:spcPct val="100000"/>
              </a:lnSpc>
              <a:spcBef>
                <a:spcPts val="1200"/>
              </a:spcBef>
              <a:spcAft>
                <a:spcPts val="0"/>
              </a:spcAft>
              <a:buClr>
                <a:schemeClr val="dk1"/>
              </a:buClr>
              <a:buSzPts val="1100"/>
              <a:buFont typeface="Arial"/>
              <a:buNone/>
            </a:pPr>
            <a:r>
              <a:rPr lang="fi-FI" sz="1800"/>
              <a:t>(Ks. Tietosuojavaltuutetun toimisto: </a:t>
            </a:r>
            <a:r>
              <a:rPr lang="fi-FI" sz="1800" u="sng">
                <a:solidFill>
                  <a:schemeClr val="hlink"/>
                </a:solidFill>
                <a:hlinkClick r:id="rId3"/>
              </a:rPr>
              <a:t>Mikä on henkilötieto?</a:t>
            </a:r>
            <a:r>
              <a:rPr lang="fi-FI" sz="1800"/>
              <a:t>)</a:t>
            </a:r>
            <a:endParaRPr sz="18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g24331266a85_1_1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2000"/>
              <a:buNone/>
            </a:pPr>
            <a:r>
              <a:rPr lang="fi-FI"/>
              <a:t>Erityiset henkilötietoryhmät tietosuoja-asetuksen mukaan</a:t>
            </a:r>
            <a:endParaRPr/>
          </a:p>
        </p:txBody>
      </p:sp>
      <p:sp>
        <p:nvSpPr>
          <p:cNvPr id="148" name="Google Shape;148;g24331266a85_1_1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457200" marR="0" lvl="0" indent="-368300" algn="l" rtl="0">
              <a:lnSpc>
                <a:spcPct val="100000"/>
              </a:lnSpc>
              <a:spcBef>
                <a:spcPts val="0"/>
              </a:spcBef>
              <a:spcAft>
                <a:spcPts val="0"/>
              </a:spcAft>
              <a:buSzPts val="2200"/>
              <a:buChar char="●"/>
            </a:pPr>
            <a:r>
              <a:rPr lang="fi-FI" sz="2200"/>
              <a:t>Erityiset henkilötietoryhmät sisältävät sellaista arkaluonteista </a:t>
            </a:r>
            <a:r>
              <a:rPr lang="fi-FI" sz="2200" b="1"/>
              <a:t>tietoa</a:t>
            </a:r>
            <a:r>
              <a:rPr lang="fi-FI" sz="2200"/>
              <a:t>, josta käy ilmi</a:t>
            </a:r>
            <a:endParaRPr sz="2200"/>
          </a:p>
          <a:p>
            <a:pPr marL="914400" marR="0" lvl="1" indent="-355600" algn="l" rtl="0">
              <a:lnSpc>
                <a:spcPct val="100000"/>
              </a:lnSpc>
              <a:spcBef>
                <a:spcPts val="0"/>
              </a:spcBef>
              <a:spcAft>
                <a:spcPts val="0"/>
              </a:spcAft>
              <a:buSzPts val="2000"/>
              <a:buChar char="○"/>
            </a:pPr>
            <a:r>
              <a:rPr lang="fi-FI" sz="2000"/>
              <a:t>rotu tai etninen alkuperä</a:t>
            </a:r>
            <a:endParaRPr sz="2000"/>
          </a:p>
          <a:p>
            <a:pPr marL="914400" marR="0" lvl="1" indent="-355600" algn="l" rtl="0">
              <a:lnSpc>
                <a:spcPct val="100000"/>
              </a:lnSpc>
              <a:spcBef>
                <a:spcPts val="0"/>
              </a:spcBef>
              <a:spcAft>
                <a:spcPts val="0"/>
              </a:spcAft>
              <a:buSzPts val="2000"/>
              <a:buChar char="○"/>
            </a:pPr>
            <a:r>
              <a:rPr lang="fi-FI" sz="2000"/>
              <a:t>poliittinen mielipide</a:t>
            </a:r>
            <a:endParaRPr sz="2000"/>
          </a:p>
          <a:p>
            <a:pPr marL="914400" marR="0" lvl="1" indent="-355600" algn="l" rtl="0">
              <a:lnSpc>
                <a:spcPct val="100000"/>
              </a:lnSpc>
              <a:spcBef>
                <a:spcPts val="0"/>
              </a:spcBef>
              <a:spcAft>
                <a:spcPts val="0"/>
              </a:spcAft>
              <a:buSzPts val="2000"/>
              <a:buChar char="○"/>
            </a:pPr>
            <a:r>
              <a:rPr lang="fi-FI" sz="2000"/>
              <a:t>uskonnollinen tai filosofinen vakaumus</a:t>
            </a:r>
            <a:endParaRPr sz="2000"/>
          </a:p>
          <a:p>
            <a:pPr marL="914400" marR="0" lvl="1" indent="-355600" algn="l" rtl="0">
              <a:lnSpc>
                <a:spcPct val="100000"/>
              </a:lnSpc>
              <a:spcBef>
                <a:spcPts val="0"/>
              </a:spcBef>
              <a:spcAft>
                <a:spcPts val="0"/>
              </a:spcAft>
              <a:buSzPts val="2000"/>
              <a:buChar char="○"/>
            </a:pPr>
            <a:r>
              <a:rPr lang="fi-FI" sz="2000"/>
              <a:t>ammattiliiton jäsenyys</a:t>
            </a:r>
            <a:endParaRPr sz="2000"/>
          </a:p>
          <a:p>
            <a:pPr marL="914400" marR="0" lvl="1" indent="-355600" algn="l" rtl="0">
              <a:lnSpc>
                <a:spcPct val="100000"/>
              </a:lnSpc>
              <a:spcBef>
                <a:spcPts val="0"/>
              </a:spcBef>
              <a:spcAft>
                <a:spcPts val="0"/>
              </a:spcAft>
              <a:buSzPts val="2000"/>
              <a:buChar char="○"/>
            </a:pPr>
            <a:r>
              <a:rPr lang="fi-FI" sz="2000"/>
              <a:t>terveyttä koskevaa tietoa</a:t>
            </a:r>
            <a:endParaRPr sz="2000"/>
          </a:p>
          <a:p>
            <a:pPr marL="914400" marR="0" lvl="1" indent="-355600" algn="l" rtl="0">
              <a:lnSpc>
                <a:spcPct val="100000"/>
              </a:lnSpc>
              <a:spcBef>
                <a:spcPts val="0"/>
              </a:spcBef>
              <a:spcAft>
                <a:spcPts val="0"/>
              </a:spcAft>
              <a:buSzPts val="2000"/>
              <a:buChar char="○"/>
            </a:pPr>
            <a:r>
              <a:rPr lang="fi-FI" sz="2000"/>
              <a:t>seksuaalinen käyttäytyminen tai suuntautuminen</a:t>
            </a:r>
            <a:endParaRPr sz="2000"/>
          </a:p>
          <a:p>
            <a:pPr marL="914400" marR="0" lvl="1" indent="-355600" algn="l" rtl="0">
              <a:lnSpc>
                <a:spcPct val="100000"/>
              </a:lnSpc>
              <a:spcBef>
                <a:spcPts val="0"/>
              </a:spcBef>
              <a:spcAft>
                <a:spcPts val="0"/>
              </a:spcAft>
              <a:buSzPts val="2000"/>
              <a:buChar char="○"/>
            </a:pPr>
            <a:r>
              <a:rPr lang="fi-FI" sz="2000"/>
              <a:t>geneettisiä tai biometrisiä tietoja henkilön yksiselitteistä tunnistamista varten.</a:t>
            </a:r>
            <a:endParaRPr sz="2000"/>
          </a:p>
          <a:p>
            <a:pPr marL="457200" marR="0" lvl="0" indent="-368300" algn="l" rtl="0">
              <a:lnSpc>
                <a:spcPct val="100000"/>
              </a:lnSpc>
              <a:spcBef>
                <a:spcPts val="0"/>
              </a:spcBef>
              <a:spcAft>
                <a:spcPts val="0"/>
              </a:spcAft>
              <a:buSzPts val="2200"/>
              <a:buChar char="●"/>
            </a:pPr>
            <a:r>
              <a:rPr lang="fi-FI" sz="2200"/>
              <a:t>Myös rikostuomioita koskevat tiedot ovat lähtökohtaisesti arkaluonteista tietoa</a:t>
            </a:r>
            <a:endParaRPr sz="2200"/>
          </a:p>
          <a:p>
            <a:pPr marL="457200" marR="0" lvl="0" indent="-368300" algn="l" rtl="0">
              <a:lnSpc>
                <a:spcPct val="100000"/>
              </a:lnSpc>
              <a:spcBef>
                <a:spcPts val="0"/>
              </a:spcBef>
              <a:spcAft>
                <a:spcPts val="0"/>
              </a:spcAft>
              <a:buSzPts val="2200"/>
              <a:buChar char="●"/>
            </a:pPr>
            <a:r>
              <a:rPr lang="fi-FI" sz="2200"/>
              <a:t>Näiden henkilötietojen käsittelyä pitää harkita tarkasti. Näiden henkilötietojen käsittely vaatii erillisen käsittelyperusteen mainitsemisen. </a:t>
            </a:r>
            <a:endParaRPr sz="2200">
              <a:solidFill>
                <a:srgbClr val="444444"/>
              </a:solidFill>
            </a:endParaRPr>
          </a:p>
          <a:p>
            <a:pPr marL="0" lvl="0" indent="0" algn="l" rtl="0">
              <a:lnSpc>
                <a:spcPct val="100000"/>
              </a:lnSpc>
              <a:spcBef>
                <a:spcPts val="1200"/>
              </a:spcBef>
              <a:spcAft>
                <a:spcPts val="0"/>
              </a:spcAft>
              <a:buNone/>
            </a:pPr>
            <a:r>
              <a:rPr lang="fi-FI" sz="1800"/>
              <a:t>(Ks. Tietosuojavaltuutetun toimisto: </a:t>
            </a:r>
            <a:r>
              <a:rPr lang="fi-FI" sz="1800" u="sng">
                <a:solidFill>
                  <a:schemeClr val="hlink"/>
                </a:solidFill>
                <a:hlinkClick r:id="rId3"/>
              </a:rPr>
              <a:t>Erityisten henkilötietoryhmien käsittely</a:t>
            </a:r>
            <a:r>
              <a:rPr lang="fi-FI" sz="1800"/>
              <a:t>)</a:t>
            </a:r>
            <a:endParaRPr sz="1800">
              <a:solidFill>
                <a:srgbClr val="444444"/>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g2a6be6b96bb_6_16"/>
          <p:cNvSpPr txBox="1">
            <a:spLocks noGrp="1"/>
          </p:cNvSpPr>
          <p:nvPr>
            <p:ph type="title"/>
          </p:nvPr>
        </p:nvSpPr>
        <p:spPr>
          <a:xfrm>
            <a:off x="839801" y="210525"/>
            <a:ext cx="112335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100"/>
              <a:buFont typeface="Arial"/>
              <a:buNone/>
            </a:pPr>
            <a:r>
              <a:rPr lang="fi-FI"/>
              <a:t>Roolit, vastuut ja tehtävät henkilötietojen käsittelyssä</a:t>
            </a:r>
            <a:endParaRPr/>
          </a:p>
        </p:txBody>
      </p:sp>
      <p:sp>
        <p:nvSpPr>
          <p:cNvPr id="154" name="Google Shape;154;g2a6be6b96bb_6_16"/>
          <p:cNvSpPr txBox="1">
            <a:spLocks noGrp="1"/>
          </p:cNvSpPr>
          <p:nvPr>
            <p:ph type="body" idx="1"/>
          </p:nvPr>
        </p:nvSpPr>
        <p:spPr>
          <a:xfrm>
            <a:off x="767938" y="1464963"/>
            <a:ext cx="5157900" cy="823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1000"/>
              </a:spcBef>
              <a:spcAft>
                <a:spcPts val="0"/>
              </a:spcAft>
              <a:buSzPts val="2400"/>
              <a:buNone/>
            </a:pPr>
            <a:r>
              <a:rPr lang="fi-FI"/>
              <a:t>Rekisterinpitäjä	</a:t>
            </a:r>
            <a:endParaRPr/>
          </a:p>
        </p:txBody>
      </p:sp>
      <p:sp>
        <p:nvSpPr>
          <p:cNvPr id="155" name="Google Shape;155;g2a6be6b96bb_6_16"/>
          <p:cNvSpPr txBox="1">
            <a:spLocks noGrp="1"/>
          </p:cNvSpPr>
          <p:nvPr>
            <p:ph type="body" idx="2"/>
          </p:nvPr>
        </p:nvSpPr>
        <p:spPr>
          <a:xfrm>
            <a:off x="472150" y="2402300"/>
            <a:ext cx="6418200" cy="4455600"/>
          </a:xfrm>
          <a:prstGeom prst="rect">
            <a:avLst/>
          </a:prstGeom>
          <a:noFill/>
          <a:ln>
            <a:noFill/>
          </a:ln>
        </p:spPr>
        <p:txBody>
          <a:bodyPr spcFirstLastPara="1" wrap="square" lIns="91425" tIns="45700" rIns="91425" bIns="45700" anchor="t" anchorCtr="0">
            <a:noAutofit/>
          </a:bodyPr>
          <a:lstStyle/>
          <a:p>
            <a:pPr marL="457200" lvl="0" indent="-355600" algn="l" rtl="0">
              <a:lnSpc>
                <a:spcPct val="100000"/>
              </a:lnSpc>
              <a:spcBef>
                <a:spcPts val="1000"/>
              </a:spcBef>
              <a:spcAft>
                <a:spcPts val="0"/>
              </a:spcAft>
              <a:buSzPts val="2000"/>
              <a:buChar char="●"/>
            </a:pPr>
            <a:r>
              <a:rPr lang="fi-FI" sz="2000"/>
              <a:t>Henkilö, korkeakoulu, yritys, viranomainen tai yhteisö. </a:t>
            </a:r>
            <a:endParaRPr sz="2025"/>
          </a:p>
          <a:p>
            <a:pPr marL="457200" lvl="0" indent="-355600" algn="l" rtl="0">
              <a:lnSpc>
                <a:spcPct val="100000"/>
              </a:lnSpc>
              <a:spcBef>
                <a:spcPts val="0"/>
              </a:spcBef>
              <a:spcAft>
                <a:spcPts val="0"/>
              </a:spcAft>
              <a:buSzPts val="2000"/>
              <a:buChar char="●"/>
            </a:pPr>
            <a:r>
              <a:rPr lang="fi-FI" sz="2000"/>
              <a:t>Määrittelee henkilötietojen käsittelyn tarkoitukset ja keinot eli miksi ja miten henkilötietoja käsitellään sekä vastaa </a:t>
            </a:r>
            <a:r>
              <a:rPr lang="fi-FI" sz="2025"/>
              <a:t>henkilötietojen käsittelystä.</a:t>
            </a:r>
            <a:endParaRPr sz="2025"/>
          </a:p>
          <a:p>
            <a:pPr marL="914400" lvl="1" indent="-342900" algn="l" rtl="0">
              <a:lnSpc>
                <a:spcPct val="100000"/>
              </a:lnSpc>
              <a:spcBef>
                <a:spcPts val="0"/>
              </a:spcBef>
              <a:spcAft>
                <a:spcPts val="0"/>
              </a:spcAft>
              <a:buSzPts val="1800"/>
              <a:buChar char="○"/>
            </a:pPr>
            <a:r>
              <a:rPr lang="fi-FI" sz="1800"/>
              <a:t>Jos useampi kuin yksi taho päättää ko. asioista, puhutaan </a:t>
            </a:r>
            <a:r>
              <a:rPr lang="fi-FI" sz="1800" b="1"/>
              <a:t>yhteisrekisterinpitäjyydestä</a:t>
            </a:r>
            <a:r>
              <a:rPr lang="fi-FI" sz="1800"/>
              <a:t>.</a:t>
            </a:r>
            <a:endParaRPr sz="1800"/>
          </a:p>
          <a:p>
            <a:pPr marL="914400" marR="0" lvl="1" indent="-342900" algn="l" rtl="0">
              <a:lnSpc>
                <a:spcPct val="100000"/>
              </a:lnSpc>
              <a:spcBef>
                <a:spcPts val="0"/>
              </a:spcBef>
              <a:spcAft>
                <a:spcPts val="0"/>
              </a:spcAft>
              <a:buSzPts val="1800"/>
              <a:buChar char="○"/>
            </a:pPr>
            <a:r>
              <a:rPr lang="fi-FI" sz="1800"/>
              <a:t>Opinnäytetyössä </a:t>
            </a:r>
            <a:r>
              <a:rPr lang="fi-FI" sz="1800" b="1"/>
              <a:t>opiskelija </a:t>
            </a:r>
            <a:r>
              <a:rPr lang="fi-FI" sz="1800"/>
              <a:t>on tyypillisesti henkilötietojen rekisterinpitäjä. Opiskelija päättää, mitä henkilötietoja hän kerää ja käsittelee tutkimuksessaan.</a:t>
            </a:r>
            <a:endParaRPr sz="1800"/>
          </a:p>
          <a:p>
            <a:pPr marL="914400" marR="0" lvl="1" indent="-342900" algn="l" rtl="0">
              <a:lnSpc>
                <a:spcPct val="100000"/>
              </a:lnSpc>
              <a:spcBef>
                <a:spcPts val="0"/>
              </a:spcBef>
              <a:spcAft>
                <a:spcPts val="0"/>
              </a:spcAft>
              <a:buSzPts val="1800"/>
              <a:buChar char="○"/>
            </a:pPr>
            <a:r>
              <a:rPr lang="fi-FI" sz="1800" b="1"/>
              <a:t>Poikkeuksena </a:t>
            </a:r>
            <a:r>
              <a:rPr lang="fi-FI" sz="1800"/>
              <a:t>ovat ne tutkimukset, jotka tehdään toimeksiantona, työsuhteessa tai osana korkeakoulun tutkimushanketta. Näissä tapauksissa opiskelija ei tee itsenäisesti päätöksiä siitä, mihin tarkoitukseen henkilötietoja kerätään ja miten niitä käsitellään.</a:t>
            </a:r>
            <a:endParaRPr sz="1925"/>
          </a:p>
        </p:txBody>
      </p:sp>
      <p:sp>
        <p:nvSpPr>
          <p:cNvPr id="156" name="Google Shape;156;g2a6be6b96bb_6_16"/>
          <p:cNvSpPr txBox="1">
            <a:spLocks noGrp="1"/>
          </p:cNvSpPr>
          <p:nvPr>
            <p:ph type="body" idx="3"/>
          </p:nvPr>
        </p:nvSpPr>
        <p:spPr>
          <a:xfrm>
            <a:off x="6967325" y="1464975"/>
            <a:ext cx="4459800" cy="8238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1000"/>
              </a:spcBef>
              <a:spcAft>
                <a:spcPts val="0"/>
              </a:spcAft>
              <a:buSzPts val="2400"/>
              <a:buNone/>
            </a:pPr>
            <a:r>
              <a:rPr lang="fi-FI"/>
              <a:t>Henkilötietojen käsittelijä</a:t>
            </a:r>
            <a:endParaRPr/>
          </a:p>
        </p:txBody>
      </p:sp>
      <p:sp>
        <p:nvSpPr>
          <p:cNvPr id="157" name="Google Shape;157;g2a6be6b96bb_6_16"/>
          <p:cNvSpPr txBox="1">
            <a:spLocks noGrp="1"/>
          </p:cNvSpPr>
          <p:nvPr>
            <p:ph type="body" idx="4"/>
          </p:nvPr>
        </p:nvSpPr>
        <p:spPr>
          <a:xfrm>
            <a:off x="6967325" y="2402300"/>
            <a:ext cx="4911000" cy="4455600"/>
          </a:xfrm>
          <a:prstGeom prst="rect">
            <a:avLst/>
          </a:prstGeom>
          <a:noFill/>
          <a:ln>
            <a:noFill/>
          </a:ln>
        </p:spPr>
        <p:txBody>
          <a:bodyPr spcFirstLastPara="1" wrap="square" lIns="91425" tIns="45700" rIns="91425" bIns="45700" anchor="t" anchorCtr="0">
            <a:normAutofit/>
          </a:bodyPr>
          <a:lstStyle/>
          <a:p>
            <a:pPr marL="457200" lvl="0" indent="-355599" algn="l" rtl="0">
              <a:lnSpc>
                <a:spcPct val="90000"/>
              </a:lnSpc>
              <a:spcBef>
                <a:spcPts val="1000"/>
              </a:spcBef>
              <a:spcAft>
                <a:spcPts val="0"/>
              </a:spcAft>
              <a:buSzPts val="2000"/>
              <a:buChar char="●"/>
            </a:pPr>
            <a:r>
              <a:rPr lang="fi-FI" sz="2000"/>
              <a:t>Käsittelee henkilötietoja rekisterinpitäjän puolesta ja sen antamien ohjeiden mukaisesti.</a:t>
            </a:r>
            <a:endParaRPr sz="2000"/>
          </a:p>
          <a:p>
            <a:pPr marL="457200" lvl="0" indent="-355599" algn="l" rtl="0">
              <a:lnSpc>
                <a:spcPct val="90000"/>
              </a:lnSpc>
              <a:spcBef>
                <a:spcPts val="0"/>
              </a:spcBef>
              <a:spcAft>
                <a:spcPts val="0"/>
              </a:spcAft>
              <a:buSzPts val="2000"/>
              <a:buChar char="●"/>
            </a:pPr>
            <a:r>
              <a:rPr lang="fi-FI" sz="2000"/>
              <a:t>Voi olla myös ns. henkilötietojen vastaanottaja, jolle henkilötietoja siirretään tai luovutetaan.</a:t>
            </a:r>
            <a:endParaRPr sz="2000"/>
          </a:p>
          <a:p>
            <a:pPr marL="914400" lvl="1" indent="-342900" algn="l" rtl="0">
              <a:lnSpc>
                <a:spcPct val="90000"/>
              </a:lnSpc>
              <a:spcBef>
                <a:spcPts val="0"/>
              </a:spcBef>
              <a:spcAft>
                <a:spcPts val="0"/>
              </a:spcAft>
              <a:buSzPts val="1800"/>
              <a:buChar char="○"/>
            </a:pPr>
            <a:r>
              <a:rPr lang="fi-FI" sz="1800"/>
              <a:t>Esimerkiksi Webropol Oy toimii henkilötietojen vastaanottajana, kun kyselylomake on laadittu Webropol-kyselytyökalulla. </a:t>
            </a:r>
            <a:endParaRPr sz="1800"/>
          </a:p>
          <a:p>
            <a:pPr marL="914400" lvl="1" indent="-342900" algn="l" rtl="0">
              <a:lnSpc>
                <a:spcPct val="90000"/>
              </a:lnSpc>
              <a:spcBef>
                <a:spcPts val="0"/>
              </a:spcBef>
              <a:spcAft>
                <a:spcPts val="0"/>
              </a:spcAft>
              <a:buSzPts val="1800"/>
              <a:buChar char="○"/>
            </a:pPr>
            <a:r>
              <a:rPr lang="fi-FI" sz="1800"/>
              <a:t>Korkeakoulut suosittelevat henkilötietojen käsittelyn tietoturvallisia välineitä ja järjestelmiä, joiden toimittajien kanssa on laadittu tietojenkäsittelysopimukset. </a:t>
            </a:r>
            <a:endParaRPr sz="1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g22d8abd04a8_0_1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Miten rekisterinpitäjä määritellään?</a:t>
            </a:r>
            <a:endParaRPr/>
          </a:p>
        </p:txBody>
      </p:sp>
      <p:sp>
        <p:nvSpPr>
          <p:cNvPr id="163" name="Google Shape;163;g22d8abd04a8_0_17"/>
          <p:cNvSpPr txBox="1">
            <a:spLocks noGrp="1"/>
          </p:cNvSpPr>
          <p:nvPr>
            <p:ph type="body" idx="1"/>
          </p:nvPr>
        </p:nvSpPr>
        <p:spPr>
          <a:xfrm>
            <a:off x="838200" y="1479431"/>
            <a:ext cx="10515600" cy="4351200"/>
          </a:xfrm>
          <a:prstGeom prst="rect">
            <a:avLst/>
          </a:prstGeom>
          <a:noFill/>
          <a:ln>
            <a:noFill/>
          </a:ln>
        </p:spPr>
        <p:txBody>
          <a:bodyPr spcFirstLastPara="1" wrap="square" lIns="91425" tIns="45700" rIns="91425" bIns="45700" anchor="t" anchorCtr="0">
            <a:normAutofit fontScale="25000" lnSpcReduction="20000"/>
          </a:bodyPr>
          <a:lstStyle/>
          <a:p>
            <a:pPr marL="0" lvl="0" indent="0" algn="l" rtl="0">
              <a:lnSpc>
                <a:spcPct val="100000"/>
              </a:lnSpc>
              <a:spcBef>
                <a:spcPts val="0"/>
              </a:spcBef>
              <a:spcAft>
                <a:spcPts val="0"/>
              </a:spcAft>
              <a:buSzPts val="275"/>
              <a:buNone/>
            </a:pPr>
            <a:r>
              <a:rPr lang="fi-FI" sz="8800" dirty="0" err="1">
                <a:highlight>
                  <a:schemeClr val="lt1"/>
                </a:highlight>
              </a:rPr>
              <a:t>Rekisterinpitäjyyden</a:t>
            </a:r>
            <a:r>
              <a:rPr lang="fi-FI" sz="8800" dirty="0">
                <a:highlight>
                  <a:schemeClr val="lt1"/>
                </a:highlight>
              </a:rPr>
              <a:t> määrittelemiseksi eri organisaatioilla saattaa olla omia, alla olevasta poikkeavia käytäntöjä. </a:t>
            </a:r>
          </a:p>
          <a:p>
            <a:pPr marL="0" lvl="0" indent="0" algn="l" rtl="0">
              <a:lnSpc>
                <a:spcPct val="100000"/>
              </a:lnSpc>
              <a:spcBef>
                <a:spcPts val="0"/>
              </a:spcBef>
              <a:spcAft>
                <a:spcPts val="0"/>
              </a:spcAft>
              <a:buSzPts val="275"/>
              <a:buNone/>
            </a:pPr>
            <a:endParaRPr sz="8800" dirty="0">
              <a:highlight>
                <a:schemeClr val="lt1"/>
              </a:highlight>
            </a:endParaRPr>
          </a:p>
          <a:p>
            <a:pPr marL="457200" lvl="0" indent="0" algn="l" rtl="0">
              <a:lnSpc>
                <a:spcPct val="100000"/>
              </a:lnSpc>
              <a:spcBef>
                <a:spcPts val="0"/>
              </a:spcBef>
              <a:spcAft>
                <a:spcPts val="0"/>
              </a:spcAft>
              <a:buNone/>
            </a:pPr>
            <a:r>
              <a:rPr lang="fi-FI" sz="8800" b="1" dirty="0">
                <a:highlight>
                  <a:schemeClr val="lt1"/>
                </a:highlight>
              </a:rPr>
              <a:t>Tapaus 1:</a:t>
            </a:r>
            <a:r>
              <a:rPr lang="fi-FI" sz="8800" dirty="0">
                <a:highlight>
                  <a:schemeClr val="lt1"/>
                </a:highlight>
              </a:rPr>
              <a:t> Opinnäyte on opiskelijan oma itsenäinen työ. → Opiskelija itse​ toimii rekisterinpitäjänä.</a:t>
            </a:r>
            <a:endParaRPr sz="8800" dirty="0">
              <a:highlight>
                <a:schemeClr val="lt1"/>
              </a:highlight>
            </a:endParaRPr>
          </a:p>
          <a:p>
            <a:pPr marL="457200" lvl="0" indent="0" algn="l" rtl="0">
              <a:lnSpc>
                <a:spcPct val="100000"/>
              </a:lnSpc>
              <a:spcBef>
                <a:spcPts val="0"/>
              </a:spcBef>
              <a:spcAft>
                <a:spcPts val="0"/>
              </a:spcAft>
              <a:buNone/>
            </a:pPr>
            <a:r>
              <a:rPr lang="fi-FI" sz="8800" b="1" dirty="0">
                <a:highlight>
                  <a:schemeClr val="lt1"/>
                </a:highlight>
              </a:rPr>
              <a:t>Tapaus 2:</a:t>
            </a:r>
            <a:r>
              <a:rPr lang="fi-FI" sz="8800" dirty="0">
                <a:highlight>
                  <a:schemeClr val="lt1"/>
                </a:highlight>
              </a:rPr>
              <a:t> Opinnäyte tehdään osana projektia työsuhteessa korkeakouluun. → Korkeakoulu​ toimii rekisterinpitäjänä.</a:t>
            </a:r>
            <a:endParaRPr sz="8800" dirty="0">
              <a:highlight>
                <a:schemeClr val="lt1"/>
              </a:highlight>
            </a:endParaRPr>
          </a:p>
          <a:p>
            <a:pPr marL="457200" lvl="0" indent="0" algn="l" rtl="0">
              <a:lnSpc>
                <a:spcPct val="100000"/>
              </a:lnSpc>
              <a:spcBef>
                <a:spcPts val="0"/>
              </a:spcBef>
              <a:spcAft>
                <a:spcPts val="0"/>
              </a:spcAft>
              <a:buNone/>
            </a:pPr>
            <a:r>
              <a:rPr lang="fi-FI" sz="8800" b="1" dirty="0">
                <a:highlight>
                  <a:schemeClr val="lt1"/>
                </a:highlight>
              </a:rPr>
              <a:t>Tapaus 3:</a:t>
            </a:r>
            <a:r>
              <a:rPr lang="fi-FI" sz="8800" dirty="0">
                <a:highlight>
                  <a:schemeClr val="lt1"/>
                </a:highlight>
              </a:rPr>
              <a:t> Opinnäyte liittyy korkeakoulussa käynnissä olevaan projektiin, mutta opiskelijalla ei ole työsuhdetta. → Rekisterinpitäjä määritellään tapauskohtaisesti​.</a:t>
            </a:r>
            <a:endParaRPr sz="8800" dirty="0">
              <a:highlight>
                <a:schemeClr val="lt1"/>
              </a:highlight>
            </a:endParaRPr>
          </a:p>
          <a:p>
            <a:pPr marL="457200" lvl="0" indent="0" algn="l" rtl="0">
              <a:lnSpc>
                <a:spcPct val="100000"/>
              </a:lnSpc>
              <a:spcBef>
                <a:spcPts val="0"/>
              </a:spcBef>
              <a:spcAft>
                <a:spcPts val="0"/>
              </a:spcAft>
              <a:buNone/>
            </a:pPr>
            <a:r>
              <a:rPr lang="fi-FI" sz="8800" b="1" dirty="0">
                <a:highlight>
                  <a:schemeClr val="lt1"/>
                </a:highlight>
              </a:rPr>
              <a:t>Tapaus 4:</a:t>
            </a:r>
            <a:r>
              <a:rPr lang="fi-FI" sz="8800" dirty="0">
                <a:highlight>
                  <a:schemeClr val="lt1"/>
                </a:highlight>
              </a:rPr>
              <a:t> Opinnäyte tehdään tilaustutkimuksena. → Rekisterinpitäjä on tutkimuksen tilannut yritys tms.</a:t>
            </a:r>
          </a:p>
          <a:p>
            <a:pPr marL="457200" lvl="0" indent="0" algn="l" rtl="0">
              <a:lnSpc>
                <a:spcPct val="100000"/>
              </a:lnSpc>
              <a:spcBef>
                <a:spcPts val="0"/>
              </a:spcBef>
              <a:spcAft>
                <a:spcPts val="0"/>
              </a:spcAft>
              <a:buNone/>
            </a:pPr>
            <a:endParaRPr sz="8800" dirty="0">
              <a:solidFill>
                <a:srgbClr val="FF0000"/>
              </a:solidFill>
              <a:highlight>
                <a:schemeClr val="lt1"/>
              </a:highlight>
            </a:endParaRPr>
          </a:p>
          <a:p>
            <a:pPr marL="0" lvl="0" indent="0" algn="l" rtl="0">
              <a:lnSpc>
                <a:spcPct val="100000"/>
              </a:lnSpc>
              <a:spcBef>
                <a:spcPts val="0"/>
              </a:spcBef>
              <a:spcAft>
                <a:spcPts val="0"/>
              </a:spcAft>
              <a:buSzPct val="26392"/>
              <a:buNone/>
            </a:pPr>
            <a:r>
              <a:rPr lang="fi-FI" sz="8800" dirty="0">
                <a:highlight>
                  <a:schemeClr val="lt1"/>
                </a:highlight>
              </a:rPr>
              <a:t>Katso esimerkki rekisterinpitäjän määrittelystä:  </a:t>
            </a:r>
            <a:r>
              <a:rPr lang="fi-FI" sz="8800" u="sng" dirty="0">
                <a:solidFill>
                  <a:schemeClr val="hlink"/>
                </a:solidFill>
                <a:highlight>
                  <a:schemeClr val="lt1"/>
                </a:highlight>
                <a:hlinkClick r:id="rId3" action="ppaction://hlinksldjump"/>
              </a:rPr>
              <a:t>Dia 55: Kuka on </a:t>
            </a:r>
            <a:r>
              <a:rPr lang="fi-FI" sz="8800" u="sng" dirty="0" err="1">
                <a:solidFill>
                  <a:schemeClr val="hlink"/>
                </a:solidFill>
                <a:highlight>
                  <a:schemeClr val="lt1"/>
                </a:highlight>
                <a:hlinkClick r:id="rId3" action="ppaction://hlinksldjump"/>
              </a:rPr>
              <a:t>rekisterinpit</a:t>
            </a:r>
            <a:endParaRPr sz="8800" dirty="0"/>
          </a:p>
          <a:p>
            <a:pPr marL="0" lvl="0" indent="0" algn="l" rtl="0">
              <a:lnSpc>
                <a:spcPct val="100000"/>
              </a:lnSpc>
              <a:spcBef>
                <a:spcPts val="0"/>
              </a:spcBef>
              <a:spcAft>
                <a:spcPts val="0"/>
              </a:spcAft>
              <a:buSzPct val="26392"/>
              <a:buNone/>
            </a:pPr>
            <a:r>
              <a:rPr lang="fi-FI" sz="8800" u="sng" dirty="0" err="1">
                <a:solidFill>
                  <a:schemeClr val="hlink"/>
                </a:solidFill>
                <a:highlight>
                  <a:schemeClr val="lt1"/>
                </a:highlight>
                <a:hlinkClick r:id="rId3" action="ppaction://hlinksldjump"/>
              </a:rPr>
              <a:t>äjä</a:t>
            </a:r>
            <a:r>
              <a:rPr lang="fi-FI" sz="8800" u="sng" dirty="0">
                <a:solidFill>
                  <a:schemeClr val="hlink"/>
                </a:solidFill>
                <a:highlight>
                  <a:schemeClr val="lt1"/>
                </a:highlight>
                <a:hlinkClick r:id="rId3" action="ppaction://hlinksldjump"/>
              </a:rPr>
              <a:t> kun tutkimuksessa käytetään muualta saatua aineistoa?</a:t>
            </a:r>
            <a:endParaRPr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fi-FI"/>
              <a:t>Henkilötietojen käsittelyperuste</a:t>
            </a:r>
            <a:endParaRPr/>
          </a:p>
        </p:txBody>
      </p:sp>
      <p:sp>
        <p:nvSpPr>
          <p:cNvPr id="169" name="Google Shape;169;p6"/>
          <p:cNvSpPr txBox="1">
            <a:spLocks noGrp="1"/>
          </p:cNvSpPr>
          <p:nvPr>
            <p:ph type="body" idx="1"/>
          </p:nvPr>
        </p:nvSpPr>
        <p:spPr>
          <a:xfrm>
            <a:off x="429775" y="1825200"/>
            <a:ext cx="8231700" cy="43512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1200"/>
              </a:spcBef>
              <a:spcAft>
                <a:spcPts val="0"/>
              </a:spcAft>
              <a:buSzPts val="1800"/>
              <a:buNone/>
            </a:pPr>
            <a:r>
              <a:rPr lang="fi-FI" sz="2200" b="1"/>
              <a:t>Opinnäytetöissä ja tutkimuksessa henkilötietojen lailliseksi käsittelyperusteeksi valitaan </a:t>
            </a:r>
            <a:r>
              <a:rPr lang="fi-FI" sz="2200" b="1" u="sng">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5"/>
                  </a:ext>
                </a:extLst>
              </a:rPr>
              <a:t>yksi </a:t>
            </a:r>
            <a:r>
              <a:rPr lang="fi-FI" sz="2200" b="1"/>
              <a:t>näistä:</a:t>
            </a:r>
            <a:endParaRPr sz="2200" b="1"/>
          </a:p>
          <a:p>
            <a:pPr marL="228600" lvl="0" indent="-223114" algn="l" rtl="0">
              <a:lnSpc>
                <a:spcPct val="100000"/>
              </a:lnSpc>
              <a:spcBef>
                <a:spcPts val="1200"/>
              </a:spcBef>
              <a:spcAft>
                <a:spcPts val="0"/>
              </a:spcAft>
              <a:buSzPts val="2000"/>
              <a:buChar char="●"/>
            </a:pPr>
            <a:r>
              <a:rPr lang="fi-FI" sz="2000" b="1"/>
              <a:t>Rekisteröidyn suostumus</a:t>
            </a:r>
            <a:r>
              <a:rPr lang="fi-FI" sz="2000"/>
              <a:t>: Tätä käsittelyperustetta  käytetään  monissa korkeakouluissa, koska opinnäytetyön ei useimmiten katsota täyttävän tieteellisen tutkimuksen kriteerejä. Tutustu tarkemmin pätevän suostumuksen edellytyksiin: </a:t>
            </a:r>
            <a:r>
              <a:rPr lang="fi-FI" sz="2000" u="sng">
                <a:solidFill>
                  <a:schemeClr val="hlink"/>
                </a:solidFill>
                <a:hlinkClick r:id="rId3"/>
              </a:rPr>
              <a:t>https://tietosuoja.fi/rekisteroidyn-suostumus</a:t>
            </a:r>
            <a:r>
              <a:rPr lang="fi-FI" sz="2000"/>
              <a:t>. </a:t>
            </a:r>
            <a:endParaRPr sz="2000"/>
          </a:p>
          <a:p>
            <a:pPr marL="228600" lvl="0" indent="-223114" algn="l" rtl="0">
              <a:lnSpc>
                <a:spcPct val="100000"/>
              </a:lnSpc>
              <a:spcBef>
                <a:spcPts val="0"/>
              </a:spcBef>
              <a:spcAft>
                <a:spcPts val="0"/>
              </a:spcAft>
              <a:buSzPts val="2000"/>
              <a:buChar char="●"/>
            </a:pPr>
            <a:r>
              <a:rPr lang="fi-FI" sz="2000" b="1">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6"/>
                  </a:ext>
                </a:extLst>
              </a:rPr>
              <a:t>Yleinen etu</a:t>
            </a:r>
            <a:r>
              <a:rPr lang="fi-FI" sz="2000"/>
              <a:t>: Yleinen etu voi olla käsittelyperuste, </a:t>
            </a:r>
            <a:r>
              <a:rPr lang="fi-FI" sz="2000" u="sng"/>
              <a:t>mikäli</a:t>
            </a:r>
            <a:r>
              <a:rPr lang="fi-FI" sz="2000"/>
              <a:t> tieteellisen tutkimuksen kriteerit täyttyvät. </a:t>
            </a:r>
            <a:endParaRPr sz="2000"/>
          </a:p>
          <a:p>
            <a:pPr marL="228600" lvl="0" indent="-223114" algn="l" rtl="0">
              <a:lnSpc>
                <a:spcPct val="100000"/>
              </a:lnSpc>
              <a:spcBef>
                <a:spcPts val="0"/>
              </a:spcBef>
              <a:spcAft>
                <a:spcPts val="0"/>
              </a:spcAft>
              <a:buSzPts val="2000"/>
              <a:buChar char="●"/>
            </a:pPr>
            <a:r>
              <a:rPr lang="fi-FI" sz="2000"/>
              <a:t>Joissain tilanteissa voi olla mahdollista käyttää käsittelyperusteena myös </a:t>
            </a:r>
            <a:r>
              <a:rPr lang="fi-FI" sz="2000" b="1"/>
              <a:t>oikeutettua etua</a:t>
            </a:r>
            <a:r>
              <a:rPr lang="fi-FI" sz="2000"/>
              <a:t>. Tällöin vaaditaan tasapainotestin suorittamista. Ks. Tietosuojavaltuutetun toimisto: </a:t>
            </a:r>
            <a:r>
              <a:rPr lang="fi-FI" sz="2000" u="sng">
                <a:solidFill>
                  <a:schemeClr val="hlink"/>
                </a:solidFill>
                <a:hlinkClick r:id="rId4"/>
              </a:rPr>
              <a:t>Rekisterinpitäjän oikeutettu etu</a:t>
            </a:r>
            <a:endParaRPr sz="2000"/>
          </a:p>
        </p:txBody>
      </p:sp>
      <p:sp>
        <p:nvSpPr>
          <p:cNvPr id="170" name="Google Shape;170;p6"/>
          <p:cNvSpPr txBox="1"/>
          <p:nvPr/>
        </p:nvSpPr>
        <p:spPr>
          <a:xfrm>
            <a:off x="8769100" y="365125"/>
            <a:ext cx="2962200" cy="35262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lvl="0" indent="0" algn="l" rtl="0">
              <a:spcBef>
                <a:spcPts val="0"/>
              </a:spcBef>
              <a:spcAft>
                <a:spcPts val="0"/>
              </a:spcAft>
              <a:buNone/>
            </a:pPr>
            <a:r>
              <a:rPr lang="fi-FI" sz="1800" b="1">
                <a:solidFill>
                  <a:schemeClr val="dk1"/>
                </a:solidFill>
                <a:latin typeface="Calibri"/>
                <a:ea typeface="Calibri"/>
                <a:cs typeface="Calibri"/>
                <a:sym typeface="Calibri"/>
              </a:rPr>
              <a:t>Onko kyseessä tieteellinen tutkimus vai ei?</a:t>
            </a:r>
            <a:endParaRPr sz="1800" b="1">
              <a:solidFill>
                <a:schemeClr val="dk1"/>
              </a:solidFill>
              <a:latin typeface="Calibri"/>
              <a:ea typeface="Calibri"/>
              <a:cs typeface="Calibri"/>
              <a:sym typeface="Calibri"/>
            </a:endParaRPr>
          </a:p>
          <a:p>
            <a:pPr marL="0" lvl="0" indent="0" algn="l" rtl="0">
              <a:spcBef>
                <a:spcPts val="0"/>
              </a:spcBef>
              <a:spcAft>
                <a:spcPts val="0"/>
              </a:spcAft>
              <a:buNone/>
            </a:pPr>
            <a:r>
              <a:rPr lang="fi-FI" sz="1800">
                <a:solidFill>
                  <a:schemeClr val="dk1"/>
                </a:solidFill>
                <a:latin typeface="Calibri"/>
                <a:ea typeface="Calibri"/>
                <a:cs typeface="Calibri"/>
                <a:sym typeface="Calibri"/>
              </a:rPr>
              <a:t>Raja opinnäytetyön ja tieteellisen itsenäisen tutkimuksen välillä voi olla häilyvä. Opinnäytetyöt voivat olla eri tieteenaloilla erilaisia tai saman tieteenalan sisällä eri tasoisia. Korkeakouluissa on eroja tämän määrittelyssä, joten oman organisaation ohjeet on syytä tarkistaa.</a:t>
            </a:r>
            <a:endParaRPr sz="1800">
              <a:solidFill>
                <a:schemeClr val="dk1"/>
              </a:solidFill>
              <a:latin typeface="Calibri"/>
              <a:ea typeface="Calibri"/>
              <a:cs typeface="Calibri"/>
              <a:sym typeface="Calibri"/>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g24458f4ce33_0_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Opinnäytetyö, jossa käsitellään erityisiä henkilötietoja</a:t>
            </a:r>
            <a:endParaRPr/>
          </a:p>
        </p:txBody>
      </p:sp>
      <p:sp>
        <p:nvSpPr>
          <p:cNvPr id="176" name="Google Shape;176;g24458f4ce33_0_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457200" lvl="0" indent="-368300" algn="l" rtl="0">
              <a:lnSpc>
                <a:spcPct val="100000"/>
              </a:lnSpc>
              <a:spcBef>
                <a:spcPts val="0"/>
              </a:spcBef>
              <a:spcAft>
                <a:spcPts val="0"/>
              </a:spcAft>
              <a:buSzPts val="2200"/>
              <a:buChar char="●"/>
            </a:pPr>
            <a:r>
              <a:rPr lang="fi-FI" sz="2200"/>
              <a:t>Erityisten henkilötietojen  käsittelyä pitää harkita tarkasti. Lähtökohtaisesti näiden henkilötietojen käsittely opinnäytetyössä edellyttää tutkittavalta nimenomaista suostumusta.</a:t>
            </a:r>
            <a:endParaRPr sz="2200">
              <a:solidFill>
                <a:srgbClr val="444444"/>
              </a:solidFill>
            </a:endParaRPr>
          </a:p>
          <a:p>
            <a:pPr marL="457200" lvl="0" indent="-368300" algn="l" rtl="0">
              <a:lnSpc>
                <a:spcPct val="100000"/>
              </a:lnSpc>
              <a:spcBef>
                <a:spcPts val="1000"/>
              </a:spcBef>
              <a:spcAft>
                <a:spcPts val="0"/>
              </a:spcAft>
              <a:buClr>
                <a:srgbClr val="444444"/>
              </a:buClr>
              <a:buSzPts val="2200"/>
              <a:buChar char="●"/>
            </a:pPr>
            <a:r>
              <a:rPr lang="fi-FI" sz="2200"/>
              <a:t>Lisäksi suostumuksen on täytettävä muut suostumukseen liittyvät vaatimukset (yk</a:t>
            </a:r>
            <a:r>
              <a:rPr lang="fi-FI" sz="2200">
                <a:highlight>
                  <a:schemeClr val="lt1"/>
                </a:highlight>
              </a:rPr>
              <a:t>silöity, tietoinen, vapaaehtoinen ja yksiselitteinen)</a:t>
            </a:r>
            <a:r>
              <a:rPr lang="fi-FI" sz="2200"/>
              <a:t>.</a:t>
            </a:r>
            <a:endParaRPr sz="2200">
              <a:solidFill>
                <a:srgbClr val="444444"/>
              </a:solidFill>
            </a:endParaRPr>
          </a:p>
          <a:p>
            <a:pPr marL="457200" lvl="0" indent="-368300" algn="l" rtl="0">
              <a:lnSpc>
                <a:spcPct val="100000"/>
              </a:lnSpc>
              <a:spcBef>
                <a:spcPts val="1000"/>
              </a:spcBef>
              <a:spcAft>
                <a:spcPts val="0"/>
              </a:spcAft>
              <a:buSzPts val="2200"/>
              <a:buChar char="●"/>
            </a:pPr>
            <a:r>
              <a:rPr lang="fi-FI" sz="2200"/>
              <a:t>Mikäli opinnäytetyössä käsitellään erityisiä henkilötietoja, on mahdollista, että siitä jouduttaisiin tekemään eettinen ennakkoarviointi. Monissa korkeakouluissa eettinen toimikunta ei arvioi alempien opinnäytetöiden eettisyyttä. </a:t>
            </a:r>
            <a:endParaRPr sz="2200"/>
          </a:p>
          <a:p>
            <a:pPr marL="457200" lvl="0" indent="-368300" algn="l" rtl="0">
              <a:lnSpc>
                <a:spcPct val="100000"/>
              </a:lnSpc>
              <a:spcBef>
                <a:spcPts val="1000"/>
              </a:spcBef>
              <a:spcAft>
                <a:spcPts val="0"/>
              </a:spcAft>
              <a:buSzPts val="2200"/>
              <a:buChar char="●"/>
            </a:pPr>
            <a:r>
              <a:rPr lang="fi-FI" sz="2200"/>
              <a:t>Katso esimerkki erityisten henkilötietojen käsittelystä: </a:t>
            </a:r>
            <a:r>
              <a:rPr lang="fi-FI" sz="2200" u="sng">
                <a:solidFill>
                  <a:schemeClr val="hlink"/>
                </a:solidFill>
                <a:hlinkClick r:id="rId3" action="ppaction://hlinksldjump"/>
              </a:rPr>
              <a:t>Dia 59: Erityiset henkilötietoryhmät</a:t>
            </a:r>
            <a:endParaRPr sz="220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g2a6be6b96bb_8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Suostumuksen eri merkitykset</a:t>
            </a:r>
            <a:endParaRPr/>
          </a:p>
        </p:txBody>
      </p:sp>
      <p:sp>
        <p:nvSpPr>
          <p:cNvPr id="182" name="Google Shape;182;g2a6be6b96bb_8_0"/>
          <p:cNvSpPr txBox="1">
            <a:spLocks noGrp="1"/>
          </p:cNvSpPr>
          <p:nvPr>
            <p:ph type="body" idx="1"/>
          </p:nvPr>
        </p:nvSpPr>
        <p:spPr>
          <a:xfrm>
            <a:off x="838200" y="1825625"/>
            <a:ext cx="10515600" cy="4976700"/>
          </a:xfrm>
          <a:prstGeom prst="rect">
            <a:avLst/>
          </a:prstGeom>
          <a:noFill/>
          <a:ln>
            <a:noFill/>
          </a:ln>
        </p:spPr>
        <p:txBody>
          <a:bodyPr spcFirstLastPara="1" wrap="square" lIns="91425" tIns="45700" rIns="91425" bIns="45700" anchor="t" anchorCtr="0">
            <a:normAutofit/>
          </a:bodyPr>
          <a:lstStyle/>
          <a:p>
            <a:pPr marL="457200" lvl="0" indent="-387350" algn="l" rtl="0">
              <a:lnSpc>
                <a:spcPct val="90000"/>
              </a:lnSpc>
              <a:spcBef>
                <a:spcPts val="0"/>
              </a:spcBef>
              <a:spcAft>
                <a:spcPts val="0"/>
              </a:spcAft>
              <a:buSzPts val="2500"/>
              <a:buChar char="●"/>
            </a:pPr>
            <a:r>
              <a:rPr lang="fi-FI" sz="2500">
                <a:highlight>
                  <a:schemeClr val="lt1"/>
                </a:highlight>
              </a:rPr>
              <a:t>Laillisesta käsittelyperusteesta riippuen tutkittavalta henkilöltä pitää saada</a:t>
            </a:r>
            <a:endParaRPr sz="2500">
              <a:highlight>
                <a:schemeClr val="lt1"/>
              </a:highlight>
            </a:endParaRPr>
          </a:p>
          <a:p>
            <a:pPr marL="1371600" lvl="1" indent="-374650" algn="l" rtl="0">
              <a:lnSpc>
                <a:spcPct val="90000"/>
              </a:lnSpc>
              <a:spcBef>
                <a:spcPts val="0"/>
              </a:spcBef>
              <a:spcAft>
                <a:spcPts val="0"/>
              </a:spcAft>
              <a:buSzPts val="2300"/>
              <a:buChar char="○"/>
            </a:pPr>
            <a:r>
              <a:rPr lang="fi-FI" sz="2300">
                <a:highlight>
                  <a:schemeClr val="lt1"/>
                </a:highlight>
              </a:rPr>
              <a:t>suostumus tutkimukseen osallistumisesta (eettinen periaate) ja mahdollisesti</a:t>
            </a:r>
            <a:endParaRPr sz="2300">
              <a:highlight>
                <a:schemeClr val="lt1"/>
              </a:highlight>
            </a:endParaRPr>
          </a:p>
          <a:p>
            <a:pPr marL="1371600" lvl="1" indent="-374650" algn="l" rtl="0">
              <a:lnSpc>
                <a:spcPct val="90000"/>
              </a:lnSpc>
              <a:spcBef>
                <a:spcPts val="0"/>
              </a:spcBef>
              <a:spcAft>
                <a:spcPts val="0"/>
              </a:spcAft>
              <a:buSzPts val="2300"/>
              <a:buChar char="○"/>
            </a:pPr>
            <a:r>
              <a:rPr lang="fi-FI" sz="2300">
                <a:highlight>
                  <a:schemeClr val="lt1"/>
                </a:highlight>
              </a:rPr>
              <a:t>suostumus henkilötietojen käsittelyyn (suostumus henkilötietojen käsittelyn oikeusperusteena, kun opinnäytetyö ei täytä tieteellisen tutkimuksen kriteereitä) </a:t>
            </a:r>
            <a:endParaRPr sz="2300">
              <a:highlight>
                <a:schemeClr val="lt1"/>
              </a:highlight>
            </a:endParaRPr>
          </a:p>
          <a:p>
            <a:pPr marL="0" lvl="0" indent="0" algn="l" rtl="0">
              <a:lnSpc>
                <a:spcPct val="90000"/>
              </a:lnSpc>
              <a:spcBef>
                <a:spcPts val="1000"/>
              </a:spcBef>
              <a:spcAft>
                <a:spcPts val="0"/>
              </a:spcAft>
              <a:buNone/>
            </a:pPr>
            <a:r>
              <a:rPr lang="fi-FI" sz="2500">
                <a:highlight>
                  <a:schemeClr val="lt1"/>
                </a:highlight>
              </a:rPr>
              <a:t>Osallistuminen tutkimukseen on vapaaehtoista ja osallistujat voivat peruuttaa suostumuksensa milloin tahansa ilman seuraamuksia.</a:t>
            </a:r>
            <a:endParaRPr sz="2500">
              <a:highlight>
                <a:srgbClr val="F7F7F8"/>
              </a:highlight>
            </a:endParaRPr>
          </a:p>
          <a:p>
            <a:pPr marL="0" lvl="0" indent="0" algn="l" rtl="0">
              <a:lnSpc>
                <a:spcPct val="90000"/>
              </a:lnSpc>
              <a:spcBef>
                <a:spcPts val="1000"/>
              </a:spcBef>
              <a:spcAft>
                <a:spcPts val="0"/>
              </a:spcAft>
              <a:buNone/>
            </a:pPr>
            <a:r>
              <a:rPr lang="fi-FI" sz="2100">
                <a:highlight>
                  <a:srgbClr val="F7F7F8"/>
                </a:highlight>
              </a:rPr>
              <a:t>(Ks. lisätietoa </a:t>
            </a:r>
            <a:r>
              <a:rPr lang="fi-FI" sz="2100" u="sng">
                <a:solidFill>
                  <a:schemeClr val="hlink"/>
                </a:solidFill>
                <a:highlight>
                  <a:srgbClr val="F7F7F8"/>
                </a:highlight>
                <a:hlinkClick r:id="rId3"/>
              </a:rPr>
              <a:t>Ihmiseen kohdistuvan tutkimuksen periaatteet ja ihmistieteiden eettinen ennakkoarviointi Suomessa. Tutkimuseettisen neuvottelukunnan ohje 2019</a:t>
            </a:r>
            <a:r>
              <a:rPr lang="fi-FI" sz="2100">
                <a:highlight>
                  <a:srgbClr val="F7F7F8"/>
                </a:highlight>
              </a:rPr>
              <a:t>)</a:t>
            </a:r>
            <a:endParaRPr sz="2100">
              <a:highlight>
                <a:srgbClr val="F7F7F8"/>
              </a:highlight>
            </a:endParaRPr>
          </a:p>
          <a:p>
            <a:pPr marL="0" lvl="0" indent="0" algn="l" rtl="0">
              <a:lnSpc>
                <a:spcPct val="70000"/>
              </a:lnSpc>
              <a:spcBef>
                <a:spcPts val="0"/>
              </a:spcBef>
              <a:spcAft>
                <a:spcPts val="0"/>
              </a:spcAft>
              <a:buNone/>
            </a:pPr>
            <a:r>
              <a:rPr lang="fi-FI" sz="2400">
                <a:highlight>
                  <a:srgbClr val="F7F7F8"/>
                </a:highlight>
              </a:rPr>
              <a:t> </a:t>
            </a:r>
            <a:endParaRPr sz="2400">
              <a:highlight>
                <a:srgbClr val="F7F7F8"/>
              </a:highligh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g22f73742bc4_0_2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Henkilötietojen käsittelyyn liittyvien riskien arviointi</a:t>
            </a:r>
            <a:endParaRPr/>
          </a:p>
        </p:txBody>
      </p:sp>
      <p:sp>
        <p:nvSpPr>
          <p:cNvPr id="188" name="Google Shape;188;g22f73742bc4_0_21"/>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457200" lvl="0" indent="-381000" algn="l" rtl="0">
              <a:lnSpc>
                <a:spcPct val="100000"/>
              </a:lnSpc>
              <a:spcBef>
                <a:spcPts val="0"/>
              </a:spcBef>
              <a:spcAft>
                <a:spcPts val="0"/>
              </a:spcAft>
              <a:buSzPts val="2400"/>
              <a:buChar char="●"/>
            </a:pPr>
            <a:r>
              <a:rPr lang="fi-FI" sz="2400">
                <a:latin typeface="Arial"/>
                <a:ea typeface="Arial"/>
                <a:cs typeface="Arial"/>
                <a:sym typeface="Arial"/>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7"/>
                  </a:ext>
                </a:extLst>
              </a:rPr>
              <a:t>Henkilötietojen</a:t>
            </a:r>
            <a:r>
              <a:rPr lang="fi-FI" sz="2400">
                <a:latin typeface="Arial"/>
                <a:ea typeface="Arial"/>
                <a:cs typeface="Arial"/>
                <a:sym typeface="Arial"/>
              </a:rPr>
              <a:t> käsittelyyn liittyy aina riskejä ja niitä tulee ennakoida tekemällä riskiarviointi</a:t>
            </a:r>
            <a:endParaRPr sz="2400">
              <a:latin typeface="Arial"/>
              <a:ea typeface="Arial"/>
              <a:cs typeface="Arial"/>
              <a:sym typeface="Arial"/>
            </a:endParaRPr>
          </a:p>
          <a:p>
            <a:pPr marL="457200" lvl="0" indent="-381000" algn="l" rtl="0">
              <a:lnSpc>
                <a:spcPct val="100000"/>
              </a:lnSpc>
              <a:spcBef>
                <a:spcPts val="0"/>
              </a:spcBef>
              <a:spcAft>
                <a:spcPts val="0"/>
              </a:spcAft>
              <a:buSzPts val="2400"/>
              <a:buChar char="●"/>
            </a:pPr>
            <a:r>
              <a:rPr lang="fi-FI" sz="2400">
                <a:highlight>
                  <a:srgbClr val="FFFFFF"/>
                </a:highlight>
                <a:latin typeface="Arial"/>
                <a:ea typeface="Arial"/>
                <a:cs typeface="Arial"/>
                <a:sym typeface="Arial"/>
              </a:rPr>
              <a:t>Tutkittavalle voi aiheutua riskejä esimerkiksi:</a:t>
            </a:r>
            <a:endParaRPr sz="2400">
              <a:highlight>
                <a:srgbClr val="FFFFFF"/>
              </a:highlight>
              <a:latin typeface="Arial"/>
              <a:ea typeface="Arial"/>
              <a:cs typeface="Arial"/>
              <a:sym typeface="Arial"/>
            </a:endParaRPr>
          </a:p>
          <a:p>
            <a:pPr marL="914400" lvl="1" indent="-368300" algn="l" rtl="0">
              <a:lnSpc>
                <a:spcPct val="100000"/>
              </a:lnSpc>
              <a:spcBef>
                <a:spcPts val="0"/>
              </a:spcBef>
              <a:spcAft>
                <a:spcPts val="0"/>
              </a:spcAft>
              <a:buSzPts val="2200"/>
              <a:buChar char="○"/>
            </a:pPr>
            <a:r>
              <a:rPr lang="fi-FI" sz="2200">
                <a:highlight>
                  <a:srgbClr val="FFFFFF"/>
                </a:highlight>
                <a:latin typeface="Arial"/>
                <a:ea typeface="Arial"/>
                <a:cs typeface="Arial"/>
                <a:sym typeface="Arial"/>
              </a:rPr>
              <a:t>henkilötietojen luvattomasta luovutuksesta, </a:t>
            </a:r>
            <a:endParaRPr sz="2200">
              <a:highlight>
                <a:srgbClr val="FFFFFF"/>
              </a:highlight>
              <a:latin typeface="Arial"/>
              <a:ea typeface="Arial"/>
              <a:cs typeface="Arial"/>
              <a:sym typeface="Arial"/>
            </a:endParaRPr>
          </a:p>
          <a:p>
            <a:pPr marL="914400" lvl="1" indent="-368300" algn="l" rtl="0">
              <a:lnSpc>
                <a:spcPct val="100000"/>
              </a:lnSpc>
              <a:spcBef>
                <a:spcPts val="0"/>
              </a:spcBef>
              <a:spcAft>
                <a:spcPts val="0"/>
              </a:spcAft>
              <a:buSzPts val="2200"/>
              <a:buChar char="○"/>
            </a:pPr>
            <a:r>
              <a:rPr lang="fi-FI" sz="2200">
                <a:highlight>
                  <a:srgbClr val="FFFFFF"/>
                </a:highlight>
                <a:latin typeface="Arial"/>
                <a:ea typeface="Arial"/>
                <a:cs typeface="Arial"/>
                <a:sym typeface="Arial"/>
              </a:rPr>
              <a:t>muiden kuin asianomaisten pääsystä henkilötietoihin,</a:t>
            </a:r>
            <a:endParaRPr sz="2200">
              <a:highlight>
                <a:srgbClr val="FFFFFF"/>
              </a:highlight>
              <a:latin typeface="Arial"/>
              <a:ea typeface="Arial"/>
              <a:cs typeface="Arial"/>
              <a:sym typeface="Arial"/>
            </a:endParaRPr>
          </a:p>
          <a:p>
            <a:pPr marL="914400" lvl="1" indent="-368300" algn="l" rtl="0">
              <a:lnSpc>
                <a:spcPct val="100000"/>
              </a:lnSpc>
              <a:spcBef>
                <a:spcPts val="0"/>
              </a:spcBef>
              <a:spcAft>
                <a:spcPts val="0"/>
              </a:spcAft>
              <a:buSzPts val="2200"/>
              <a:buChar char="○"/>
            </a:pPr>
            <a:r>
              <a:rPr lang="fi-FI" sz="2200">
                <a:highlight>
                  <a:srgbClr val="FFFFFF"/>
                </a:highlight>
                <a:latin typeface="Arial"/>
                <a:ea typeface="Arial"/>
                <a:cs typeface="Arial"/>
                <a:sym typeface="Arial"/>
              </a:rPr>
              <a:t>henkilötietojen vahingossa tapahtuvasta tai luvattomasta tuhoutumisesta </a:t>
            </a:r>
            <a:endParaRPr sz="2200">
              <a:highlight>
                <a:srgbClr val="FFFFFF"/>
              </a:highlight>
              <a:latin typeface="Arial"/>
              <a:ea typeface="Arial"/>
              <a:cs typeface="Arial"/>
              <a:sym typeface="Arial"/>
            </a:endParaRPr>
          </a:p>
          <a:p>
            <a:pPr marL="914400" lvl="1" indent="-368300" algn="l" rtl="0">
              <a:lnSpc>
                <a:spcPct val="100000"/>
              </a:lnSpc>
              <a:spcBef>
                <a:spcPts val="0"/>
              </a:spcBef>
              <a:spcAft>
                <a:spcPts val="0"/>
              </a:spcAft>
              <a:buSzPts val="2200"/>
              <a:buChar char="○"/>
            </a:pPr>
            <a:r>
              <a:rPr lang="fi-FI" sz="2200">
                <a:highlight>
                  <a:srgbClr val="FFFFFF"/>
                </a:highlight>
                <a:latin typeface="Arial"/>
                <a:ea typeface="Arial"/>
                <a:cs typeface="Arial"/>
                <a:sym typeface="Arial"/>
              </a:rPr>
              <a:t>muuttamisesta tai henkilötietojen häviämisestä tai muuttumisesta</a:t>
            </a:r>
            <a:endParaRPr sz="2200">
              <a:highlight>
                <a:srgbClr val="FFFFFF"/>
              </a:highlight>
              <a:latin typeface="Arial"/>
              <a:ea typeface="Arial"/>
              <a:cs typeface="Arial"/>
              <a:sym typeface="Arial"/>
            </a:endParaRPr>
          </a:p>
          <a:p>
            <a:pPr marL="457200" lvl="0" indent="-381000" algn="l" rtl="0">
              <a:lnSpc>
                <a:spcPct val="100000"/>
              </a:lnSpc>
              <a:spcBef>
                <a:spcPts val="0"/>
              </a:spcBef>
              <a:spcAft>
                <a:spcPts val="0"/>
              </a:spcAft>
              <a:buSzPts val="2400"/>
              <a:buChar char="●"/>
            </a:pPr>
            <a:r>
              <a:rPr lang="fi-FI" sz="2400">
                <a:highlight>
                  <a:srgbClr val="FFFFFF"/>
                </a:highlight>
                <a:latin typeface="Arial"/>
                <a:ea typeface="Arial"/>
                <a:cs typeface="Arial"/>
                <a:sym typeface="Arial"/>
              </a:rPr>
              <a:t>Joka kerta kun henkilötietoja käsitellään, henkilötietojen käsittelijöiden tulee pohtia mahdollisia riskejä ja toimenpiteitä siihen, miten riskien syntyminen estetään</a:t>
            </a:r>
            <a:endParaRPr sz="2400">
              <a:highlight>
                <a:srgbClr val="FFFFFF"/>
              </a:highlight>
              <a:latin typeface="Arial"/>
              <a:ea typeface="Arial"/>
              <a:cs typeface="Arial"/>
              <a:sym typeface="Arial"/>
            </a:endParaRPr>
          </a:p>
          <a:p>
            <a:pPr marL="457200" lvl="0" indent="-381000" algn="l" rtl="0">
              <a:lnSpc>
                <a:spcPct val="100000"/>
              </a:lnSpc>
              <a:spcBef>
                <a:spcPts val="0"/>
              </a:spcBef>
              <a:spcAft>
                <a:spcPts val="0"/>
              </a:spcAft>
              <a:buSzPts val="2400"/>
              <a:buChar char="●"/>
            </a:pPr>
            <a:r>
              <a:rPr lang="fi-FI" sz="2400">
                <a:latin typeface="Arial"/>
                <a:ea typeface="Arial"/>
                <a:cs typeface="Arial"/>
                <a:sym typeface="Arial"/>
              </a:rPr>
              <a:t>Riskien arviointi tehdään rekisteröidyn eli tutkittavan näkökulmasta.</a:t>
            </a:r>
            <a:endParaRPr sz="2400">
              <a:highlight>
                <a:srgbClr val="FFFFFF"/>
              </a:highlight>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g22f73742bc4_0_2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Miksi ja miten riskiarvio tehdään?</a:t>
            </a:r>
            <a:endParaRPr/>
          </a:p>
        </p:txBody>
      </p:sp>
      <p:sp>
        <p:nvSpPr>
          <p:cNvPr id="194" name="Google Shape;194;g22f73742bc4_0_26"/>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fontScale="92500"/>
          </a:bodyPr>
          <a:lstStyle/>
          <a:p>
            <a:pPr marL="457200" lvl="0" indent="-381000" algn="l" rtl="0">
              <a:lnSpc>
                <a:spcPct val="115000"/>
              </a:lnSpc>
              <a:spcBef>
                <a:spcPts val="0"/>
              </a:spcBef>
              <a:spcAft>
                <a:spcPts val="0"/>
              </a:spcAft>
              <a:buSzPts val="2400"/>
              <a:buFont typeface="Arial"/>
              <a:buChar char="●"/>
            </a:pPr>
            <a:r>
              <a:rPr lang="fi-FI" sz="2400">
                <a:latin typeface="Arial"/>
                <a:ea typeface="Arial"/>
                <a:cs typeface="Arial"/>
                <a:sym typeface="Arial"/>
              </a:rPr>
              <a:t>Riskien ennakoinnilla voidaan tunnistaa jo suunnitteluvaiheessa </a:t>
            </a:r>
            <a:r>
              <a:rPr lang="fi-FI" sz="2400" i="1">
                <a:latin typeface="Arial"/>
                <a:ea typeface="Arial"/>
                <a:cs typeface="Arial"/>
                <a:sym typeface="Arial"/>
              </a:rPr>
              <a:t>riskit</a:t>
            </a:r>
            <a:r>
              <a:rPr lang="fi-FI" sz="2400">
                <a:latin typeface="Arial"/>
                <a:ea typeface="Arial"/>
                <a:cs typeface="Arial"/>
                <a:sym typeface="Arial"/>
              </a:rPr>
              <a:t>, joita henkilötietojen käsittely aiheuttaa tutkittavalle, sekä </a:t>
            </a:r>
            <a:r>
              <a:rPr lang="fi-FI" sz="2400" i="1">
                <a:latin typeface="Arial"/>
                <a:ea typeface="Arial"/>
                <a:cs typeface="Arial"/>
                <a:sym typeface="Arial"/>
              </a:rPr>
              <a:t>toimenpiteet</a:t>
            </a:r>
            <a:r>
              <a:rPr lang="fi-FI" sz="2400">
                <a:latin typeface="Arial"/>
                <a:ea typeface="Arial"/>
                <a:cs typeface="Arial"/>
                <a:sym typeface="Arial"/>
              </a:rPr>
              <a:t>, joihin henkilötietojen asianmukaisen käsittelyn turvaamiseksi on ryhdyttävä. </a:t>
            </a:r>
            <a:endParaRPr sz="2400">
              <a:latin typeface="Arial"/>
              <a:ea typeface="Arial"/>
              <a:cs typeface="Arial"/>
              <a:sym typeface="Arial"/>
            </a:endParaRPr>
          </a:p>
          <a:p>
            <a:pPr marL="457200" lvl="0" indent="-381000" algn="l" rtl="0">
              <a:lnSpc>
                <a:spcPct val="115000"/>
              </a:lnSpc>
              <a:spcBef>
                <a:spcPts val="0"/>
              </a:spcBef>
              <a:spcAft>
                <a:spcPts val="0"/>
              </a:spcAft>
              <a:buSzPts val="2400"/>
              <a:buFont typeface="Arial"/>
              <a:buChar char="●"/>
            </a:pPr>
            <a:r>
              <a:rPr lang="fi-FI" sz="2400">
                <a:latin typeface="Arial"/>
                <a:ea typeface="Arial"/>
                <a:cs typeface="Arial"/>
                <a:sym typeface="Arial"/>
              </a:rPr>
              <a:t>Mikäli riskien ennakkoarvioinnissa ilmenee, että tutkimuksesta saattaa koitua tutkittavalle merkittävää haittaa (esim. käsitellään terveystietoja, sijaintitietoja…), pitää tutkimuksesta tehdä laajempi riskiarvio ns. vaikutustenarviointi (nk. DPIA)</a:t>
            </a:r>
            <a:endParaRPr sz="2400">
              <a:latin typeface="Arial"/>
              <a:ea typeface="Arial"/>
              <a:cs typeface="Arial"/>
              <a:sym typeface="Arial"/>
            </a:endParaRPr>
          </a:p>
          <a:p>
            <a:pPr marL="457200" lvl="0" indent="-381000" algn="l" rtl="0">
              <a:lnSpc>
                <a:spcPct val="115000"/>
              </a:lnSpc>
              <a:spcBef>
                <a:spcPts val="0"/>
              </a:spcBef>
              <a:spcAft>
                <a:spcPts val="0"/>
              </a:spcAft>
              <a:buSzPts val="2400"/>
              <a:buChar char="●"/>
            </a:pPr>
            <a:r>
              <a:rPr lang="fi-FI" sz="2400">
                <a:latin typeface="Arial"/>
                <a:ea typeface="Arial"/>
                <a:cs typeface="Arial"/>
                <a:sym typeface="Arial"/>
              </a:rPr>
              <a:t>Monilla organisaatioilla on ennakkoarviointia/riskiarviota ja vaikutustenarviointia varten olemassa oma lomake → ohjaa opiskelija tutustumaan oman organisaation ohjeistukseen</a:t>
            </a:r>
            <a:endParaRPr sz="2400">
              <a:latin typeface="Arial"/>
              <a:ea typeface="Arial"/>
              <a:cs typeface="Arial"/>
              <a:sym typeface="Arial"/>
            </a:endParaRPr>
          </a:p>
          <a:p>
            <a:pPr marL="457200" lvl="0" indent="-381000" algn="l" rtl="0">
              <a:lnSpc>
                <a:spcPct val="115000"/>
              </a:lnSpc>
              <a:spcBef>
                <a:spcPts val="0"/>
              </a:spcBef>
              <a:spcAft>
                <a:spcPts val="0"/>
              </a:spcAft>
              <a:buSzPts val="2400"/>
              <a:buFont typeface="Arial"/>
              <a:buChar char="●"/>
            </a:pPr>
            <a:r>
              <a:rPr lang="fi-FI" sz="2400">
                <a:latin typeface="Arial"/>
                <a:ea typeface="Arial"/>
                <a:cs typeface="Arial"/>
                <a:sym typeface="Arial"/>
              </a:rPr>
              <a:t>Esimerkkikysymyksiä riskien arvioinnista: </a:t>
            </a:r>
            <a:r>
              <a:rPr lang="fi-FI" sz="2400" u="sng">
                <a:solidFill>
                  <a:schemeClr val="hlink"/>
                </a:solidFill>
                <a:latin typeface="Arial"/>
                <a:ea typeface="Arial"/>
                <a:cs typeface="Arial"/>
                <a:sym typeface="Arial"/>
                <a:hlinkClick r:id="rId3" action="ppaction://hlinksldjump"/>
              </a:rPr>
              <a:t>Dia 39: Vaikutustenarviointi</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g204f8897117_0_2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solidFill>
                  <a:srgbClr val="1F2425"/>
                </a:solidFill>
              </a:rPr>
              <a:t>Tutkittavien informoinnin perusperiaatteet 1/3</a:t>
            </a:r>
            <a:endParaRPr/>
          </a:p>
        </p:txBody>
      </p:sp>
      <p:sp>
        <p:nvSpPr>
          <p:cNvPr id="200" name="Google Shape;200;g204f8897117_0_21"/>
          <p:cNvSpPr txBox="1">
            <a:spLocks noGrp="1"/>
          </p:cNvSpPr>
          <p:nvPr>
            <p:ph type="body" idx="1"/>
          </p:nvPr>
        </p:nvSpPr>
        <p:spPr>
          <a:xfrm>
            <a:off x="437800" y="1878775"/>
            <a:ext cx="7416000" cy="4351200"/>
          </a:xfrm>
          <a:prstGeom prst="rect">
            <a:avLst/>
          </a:prstGeom>
          <a:noFill/>
          <a:ln>
            <a:noFill/>
          </a:ln>
        </p:spPr>
        <p:txBody>
          <a:bodyPr spcFirstLastPara="1" wrap="square" lIns="91425" tIns="45700" rIns="91425" bIns="45700" anchor="t" anchorCtr="0">
            <a:normAutofit fontScale="92500" lnSpcReduction="20000"/>
          </a:bodyPr>
          <a:lstStyle/>
          <a:p>
            <a:pPr marL="457200" lvl="0" indent="-369570" algn="l" rtl="0">
              <a:lnSpc>
                <a:spcPct val="100000"/>
              </a:lnSpc>
              <a:spcBef>
                <a:spcPts val="0"/>
              </a:spcBef>
              <a:spcAft>
                <a:spcPts val="0"/>
              </a:spcAft>
              <a:buSzPct val="100000"/>
              <a:buFont typeface="Calibri"/>
              <a:buChar char="●"/>
            </a:pPr>
            <a:r>
              <a:rPr lang="fi-FI" sz="2400">
                <a:solidFill>
                  <a:srgbClr val="1F2425"/>
                </a:solidFill>
              </a:rPr>
              <a:t>Tutkittavien informointi: tutkittaville kerrotaan siitä, että heidän henkilötietojaan käsitellään ja siitä, miksi niin tehdään (eli kerrotaan myös tutkimuksen tarkoitus).  </a:t>
            </a:r>
            <a:endParaRPr sz="2400">
              <a:solidFill>
                <a:srgbClr val="1F2425"/>
              </a:solidFill>
            </a:endParaRPr>
          </a:p>
          <a:p>
            <a:pPr marL="457200" marR="0" lvl="0" indent="-369570" algn="l" rtl="0">
              <a:lnSpc>
                <a:spcPct val="100000"/>
              </a:lnSpc>
              <a:spcBef>
                <a:spcPts val="0"/>
              </a:spcBef>
              <a:spcAft>
                <a:spcPts val="0"/>
              </a:spcAft>
              <a:buSzPct val="100000"/>
              <a:buFont typeface="Calibri"/>
              <a:buChar char="●"/>
            </a:pPr>
            <a:r>
              <a:rPr lang="fi-FI" sz="2400">
                <a:solidFill>
                  <a:srgbClr val="1F2425"/>
                </a:solidFill>
              </a:rPr>
              <a:t>Informoinnin tarkoituksena on selventää tutkittaville, miksi ja miten heitä koskevia henkilötietoja kerätään, käytetään, luovutetaan, säilytetään ja muulla tavoin käsitellään.</a:t>
            </a:r>
            <a:endParaRPr sz="2400">
              <a:solidFill>
                <a:srgbClr val="1F2425"/>
              </a:solidFill>
            </a:endParaRPr>
          </a:p>
          <a:p>
            <a:pPr marL="457200" marR="0" lvl="0" indent="-369570" algn="l" rtl="0">
              <a:lnSpc>
                <a:spcPct val="100000"/>
              </a:lnSpc>
              <a:spcBef>
                <a:spcPts val="0"/>
              </a:spcBef>
              <a:spcAft>
                <a:spcPts val="0"/>
              </a:spcAft>
              <a:buSzPct val="100000"/>
              <a:buFont typeface="Calibri"/>
              <a:buChar char="●"/>
            </a:pPr>
            <a:r>
              <a:rPr lang="fi-FI" sz="2400">
                <a:solidFill>
                  <a:srgbClr val="1F2425"/>
                </a:solidFill>
              </a:rPr>
              <a:t>Jotta henkilötietojen käsittelyä koskeva informointi toteutettaisiin tietosuoja-asetuksen edellyttämällä tavalla, vaatii se hyvää etukäteissuunnittelua. </a:t>
            </a:r>
            <a:endParaRPr sz="2400">
              <a:solidFill>
                <a:srgbClr val="1F2425"/>
              </a:solidFill>
            </a:endParaRPr>
          </a:p>
          <a:p>
            <a:pPr marL="457200" marR="0" lvl="0" indent="-369570" algn="l" rtl="0">
              <a:lnSpc>
                <a:spcPct val="100000"/>
              </a:lnSpc>
              <a:spcBef>
                <a:spcPts val="0"/>
              </a:spcBef>
              <a:spcAft>
                <a:spcPts val="0"/>
              </a:spcAft>
              <a:buSzPct val="100000"/>
              <a:buFont typeface="Calibri"/>
              <a:buChar char="●"/>
            </a:pPr>
            <a:r>
              <a:rPr lang="fi-FI" sz="2400">
                <a:solidFill>
                  <a:srgbClr val="1F2425"/>
                </a:solidFill>
              </a:rPr>
              <a:t>Suunnitelmallisuus on myös yksi keskeisiä periaatteita </a:t>
            </a:r>
            <a:r>
              <a:rPr lang="fi-FI" sz="2400" u="sng">
                <a:solidFill>
                  <a:schemeClr val="hlink"/>
                </a:solidFill>
                <a:hlinkClick r:id="rId3"/>
              </a:rPr>
              <a:t>Tutkimuseettisen neuvottelukunnan ohjeessa.</a:t>
            </a:r>
            <a:r>
              <a:rPr lang="fi-FI" sz="2400">
                <a:solidFill>
                  <a:srgbClr val="1F2425"/>
                </a:solidFill>
              </a:rPr>
              <a:t> Ks. esimerkki </a:t>
            </a:r>
            <a:r>
              <a:rPr lang="fi-FI" sz="2400" u="sng">
                <a:solidFill>
                  <a:schemeClr val="hlink"/>
                </a:solidFill>
                <a:hlinkClick r:id="rId4" action="ppaction://hlinksldjump"/>
              </a:rPr>
              <a:t>informoinnin eettisistä vaatimuksista</a:t>
            </a:r>
            <a:r>
              <a:rPr lang="fi-FI" sz="2400">
                <a:solidFill>
                  <a:srgbClr val="1F2425"/>
                </a:solidFill>
              </a:rPr>
              <a:t>.</a:t>
            </a:r>
            <a:endParaRPr sz="2400">
              <a:solidFill>
                <a:srgbClr val="1F2425"/>
              </a:solidFill>
            </a:endParaRPr>
          </a:p>
          <a:p>
            <a:pPr marL="457200" marR="0" lvl="0" indent="-369570" algn="l" rtl="0">
              <a:lnSpc>
                <a:spcPct val="100000"/>
              </a:lnSpc>
              <a:spcBef>
                <a:spcPts val="0"/>
              </a:spcBef>
              <a:spcAft>
                <a:spcPts val="0"/>
              </a:spcAft>
              <a:buSzPct val="100000"/>
              <a:buFont typeface="Calibri"/>
              <a:buChar char="●"/>
            </a:pPr>
            <a:r>
              <a:rPr lang="fi-FI" sz="2400">
                <a:solidFill>
                  <a:srgbClr val="1F2425"/>
                </a:solidFill>
              </a:rPr>
              <a:t>Henkilötietojen käsittelyä koskevat tiedot annetaan tutkittaville lähtökohtaisesti kirjallisesti tai sähköisesti (ellei tutkittava pyydä tietoja suullisesti).</a:t>
            </a:r>
            <a:endParaRPr sz="3400"/>
          </a:p>
        </p:txBody>
      </p:sp>
      <p:sp>
        <p:nvSpPr>
          <p:cNvPr id="201" name="Google Shape;201;g204f8897117_0_21"/>
          <p:cNvSpPr txBox="1"/>
          <p:nvPr/>
        </p:nvSpPr>
        <p:spPr>
          <a:xfrm>
            <a:off x="7997575" y="1690825"/>
            <a:ext cx="3962700" cy="4496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1900"/>
              <a:buFont typeface="Arial"/>
              <a:buNone/>
            </a:pPr>
            <a:r>
              <a:rPr lang="fi-FI" sz="2000" b="0" i="0" u="none" strike="noStrike" cap="none">
                <a:solidFill>
                  <a:srgbClr val="1F2425"/>
                </a:solidFill>
                <a:latin typeface="Calibri"/>
                <a:ea typeface="Calibri"/>
                <a:cs typeface="Calibri"/>
                <a:sym typeface="Calibri"/>
              </a:rPr>
              <a:t>Informointi tapahtuu useassa eri kohdassa:</a:t>
            </a:r>
            <a:endParaRPr sz="2000" b="0" i="0" u="none" strike="noStrike" cap="none">
              <a:solidFill>
                <a:schemeClr val="dk1"/>
              </a:solidFill>
              <a:latin typeface="Calibri"/>
              <a:ea typeface="Calibri"/>
              <a:cs typeface="Calibri"/>
              <a:sym typeface="Calibri"/>
            </a:endParaRPr>
          </a:p>
          <a:p>
            <a:pPr marL="457200" marR="0" lvl="0" indent="-355600" algn="l" rtl="0">
              <a:lnSpc>
                <a:spcPct val="100000"/>
              </a:lnSpc>
              <a:spcBef>
                <a:spcPts val="0"/>
              </a:spcBef>
              <a:spcAft>
                <a:spcPts val="0"/>
              </a:spcAft>
              <a:buClr>
                <a:srgbClr val="1F2425"/>
              </a:buClr>
              <a:buSzPts val="2000"/>
              <a:buFont typeface="Calibri"/>
              <a:buChar char="➔"/>
            </a:pPr>
            <a:r>
              <a:rPr lang="fi-FI" sz="2000" b="0" i="0" u="none" strike="noStrike" cap="none">
                <a:solidFill>
                  <a:srgbClr val="1F2425"/>
                </a:solidFill>
                <a:latin typeface="Calibri"/>
                <a:ea typeface="Calibri"/>
                <a:cs typeface="Calibri"/>
                <a:sym typeface="Calibri"/>
              </a:rPr>
              <a:t>tietosuojailmoituksessa (henkilötietojen käsittely ja jatkokäyttö)</a:t>
            </a:r>
            <a:endParaRPr sz="2000" b="0" i="0" u="none" strike="noStrike" cap="none">
              <a:solidFill>
                <a:srgbClr val="1F2425"/>
              </a:solidFill>
              <a:latin typeface="Calibri"/>
              <a:ea typeface="Calibri"/>
              <a:cs typeface="Calibri"/>
              <a:sym typeface="Calibri"/>
            </a:endParaRPr>
          </a:p>
          <a:p>
            <a:pPr marL="457200" marR="0" lvl="0" indent="-355600" algn="l" rtl="0">
              <a:lnSpc>
                <a:spcPct val="100000"/>
              </a:lnSpc>
              <a:spcBef>
                <a:spcPts val="0"/>
              </a:spcBef>
              <a:spcAft>
                <a:spcPts val="0"/>
              </a:spcAft>
              <a:buClr>
                <a:srgbClr val="1F2425"/>
              </a:buClr>
              <a:buSzPts val="2000"/>
              <a:buFont typeface="Calibri"/>
              <a:buChar char="➔"/>
            </a:pPr>
            <a:r>
              <a:rPr lang="fi-FI" sz="2000" b="0" i="0" u="none" strike="noStrike" cap="none">
                <a:solidFill>
                  <a:srgbClr val="1F2425"/>
                </a:solidFill>
                <a:latin typeface="Calibri"/>
                <a:ea typeface="Calibri"/>
                <a:cs typeface="Calibri"/>
                <a:sym typeface="Calibri"/>
              </a:rPr>
              <a:t>tutkimustiedotteessa (tutkimuksen aihe ja tarkoitus)</a:t>
            </a:r>
            <a:endParaRPr sz="2000" b="0" i="0" u="none" strike="noStrike" cap="none">
              <a:solidFill>
                <a:srgbClr val="1F2425"/>
              </a:solidFill>
              <a:latin typeface="Calibri"/>
              <a:ea typeface="Calibri"/>
              <a:cs typeface="Calibri"/>
              <a:sym typeface="Calibri"/>
            </a:endParaRPr>
          </a:p>
          <a:p>
            <a:pPr marL="457200" marR="0" lvl="0" indent="-355600" algn="l" rtl="0">
              <a:lnSpc>
                <a:spcPct val="100000"/>
              </a:lnSpc>
              <a:spcBef>
                <a:spcPts val="0"/>
              </a:spcBef>
              <a:spcAft>
                <a:spcPts val="0"/>
              </a:spcAft>
              <a:buClr>
                <a:srgbClr val="1F2425"/>
              </a:buClr>
              <a:buSzPts val="2000"/>
              <a:buFont typeface="Calibri"/>
              <a:buChar char="➔"/>
            </a:pPr>
            <a:r>
              <a:rPr lang="fi-FI" sz="2000" b="0" i="0" u="none" strike="noStrike" cap="none">
                <a:solidFill>
                  <a:srgbClr val="1F2425"/>
                </a:solidFill>
                <a:latin typeface="Calibri"/>
                <a:ea typeface="Calibri"/>
                <a:cs typeface="Calibri"/>
                <a:sym typeface="Calibri"/>
              </a:rPr>
              <a:t>suostumuksissa (eettinen osallistumissuostumus ja suostumus henkilötietojen käsittelyn oikeudellisena perusteena)</a:t>
            </a:r>
            <a:endParaRPr sz="2000" b="0" i="0" u="none" strike="noStrike" cap="none">
              <a:solidFill>
                <a:schemeClr val="dk1"/>
              </a:solidFill>
              <a:latin typeface="Calibri"/>
              <a:ea typeface="Calibri"/>
              <a:cs typeface="Calibri"/>
              <a:sym typeface="Calibri"/>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9"/>
        <p:cNvGrpSpPr/>
        <p:nvPr/>
      </p:nvGrpSpPr>
      <p:grpSpPr>
        <a:xfrm>
          <a:off x="0" y="0"/>
          <a:ext cx="0" cy="0"/>
          <a:chOff x="0" y="0"/>
          <a:chExt cx="0" cy="0"/>
        </a:xfrm>
      </p:grpSpPr>
      <p:pic>
        <p:nvPicPr>
          <p:cNvPr id="90" name="Google Shape;90;g24458f4ce33_1_0">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4313375" y="317175"/>
            <a:ext cx="7675400" cy="6337425"/>
          </a:xfrm>
          <a:prstGeom prst="rect">
            <a:avLst/>
          </a:prstGeom>
          <a:noFill/>
          <a:ln>
            <a:noFill/>
          </a:ln>
        </p:spPr>
      </p:pic>
      <p:sp>
        <p:nvSpPr>
          <p:cNvPr id="91" name="Google Shape;91;g24458f4ce33_1_0"/>
          <p:cNvSpPr txBox="1">
            <a:spLocks noGrp="1"/>
          </p:cNvSpPr>
          <p:nvPr>
            <p:ph type="title" idx="4294967295"/>
          </p:nvPr>
        </p:nvSpPr>
        <p:spPr>
          <a:xfrm>
            <a:off x="446575" y="637075"/>
            <a:ext cx="4161900" cy="57339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i-FI" sz="2050" b="0" i="0" u="none" strike="noStrike" kern="0" cap="none" spc="0" normalizeH="0" baseline="0" noProof="0" dirty="0">
                <a:ln>
                  <a:noFill/>
                </a:ln>
                <a:solidFill>
                  <a:srgbClr val="444746"/>
                </a:solidFill>
                <a:effectLst/>
                <a:uLnTx/>
                <a:uFillTx/>
                <a:latin typeface="Calibri"/>
                <a:ea typeface="Calibri"/>
                <a:cs typeface="Calibri"/>
                <a:sym typeface="Calibri"/>
              </a:rPr>
              <a:t>Tietosuojalla tarkoitetaan henkilötietojen suojaamista.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fi-FI" sz="2050" b="0" i="0" u="none" strike="noStrike" kern="0" cap="none" spc="0" normalizeH="0" baseline="0" noProof="0" dirty="0">
              <a:ln>
                <a:noFill/>
              </a:ln>
              <a:solidFill>
                <a:srgbClr val="444746"/>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i-FI" sz="2050" b="0" i="0" u="none" strike="noStrike" kern="0" cap="none" spc="0" normalizeH="0" baseline="0" noProof="0" dirty="0">
                <a:ln>
                  <a:noFill/>
                </a:ln>
                <a:solidFill>
                  <a:srgbClr val="444746"/>
                </a:solidFill>
                <a:effectLst/>
                <a:uLnTx/>
                <a:uFillTx/>
                <a:latin typeface="Calibri"/>
                <a:ea typeface="Calibri"/>
                <a:cs typeface="Calibri"/>
                <a:sym typeface="Calibri"/>
              </a:rPr>
              <a:t>Tietosuoja on perusoikeus, joka turvaa rekisteröidyn oikeuksien ja vapauksien toteutumisen henkilötietojen käsittelyssä.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fi-FI" sz="2050" b="0" i="0" u="none" strike="noStrike" kern="0" cap="none" spc="0" normalizeH="0" baseline="0" noProof="0" dirty="0">
              <a:ln>
                <a:noFill/>
              </a:ln>
              <a:solidFill>
                <a:srgbClr val="444746"/>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i-FI" sz="2050" b="0" i="0" u="none" strike="noStrike" kern="0" cap="none" spc="0" normalizeH="0" baseline="0" noProof="0" dirty="0">
                <a:ln>
                  <a:noFill/>
                </a:ln>
                <a:solidFill>
                  <a:srgbClr val="444746"/>
                </a:solidFill>
                <a:effectLst/>
                <a:uLnTx/>
                <a:uFillTx/>
                <a:latin typeface="Calibri"/>
                <a:ea typeface="Calibri"/>
                <a:cs typeface="Calibri"/>
                <a:sym typeface="Calibri"/>
              </a:rPr>
              <a:t>Tietosuojan tarkoituksena on osoittaa, milloin ja millä edellytyksillä henkilötietoja voidaan käsitellä.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fi-FI" sz="2050" b="0" i="0" u="none" strike="noStrike" kern="0" cap="none" spc="0" normalizeH="0" baseline="0" noProof="0" dirty="0">
              <a:ln>
                <a:noFill/>
              </a:ln>
              <a:solidFill>
                <a:srgbClr val="444746"/>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i-FI" sz="2050" b="0" i="0" u="none" strike="noStrike" kern="0" cap="none" spc="0" normalizeH="0" baseline="0" noProof="0" dirty="0">
                <a:ln>
                  <a:noFill/>
                </a:ln>
                <a:solidFill>
                  <a:srgbClr val="444746"/>
                </a:solidFill>
                <a:effectLst/>
                <a:uLnTx/>
                <a:uFillTx/>
                <a:latin typeface="Calibri"/>
                <a:ea typeface="Calibri"/>
                <a:cs typeface="Calibri"/>
                <a:sym typeface="Calibri"/>
              </a:rPr>
              <a:t>Henkilötietojen käsittelyn on aina perustuttava lakiin.</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kumimoji="0" lang="fi-FI" sz="2050" b="0" i="0" u="none" strike="noStrike" kern="0" cap="none" spc="0" normalizeH="0" baseline="0" noProof="0" dirty="0">
              <a:ln>
                <a:noFill/>
              </a:ln>
              <a:solidFill>
                <a:srgbClr val="444746"/>
              </a:solidFill>
              <a:effectLst/>
              <a:uLnTx/>
              <a:uFillTx/>
              <a:latin typeface="Calibri"/>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i-FI" sz="2050" b="0" i="0" u="sng" strike="noStrike" kern="0" cap="none" spc="0" normalizeH="0" baseline="0" noProof="0" dirty="0">
                <a:ln>
                  <a:noFill/>
                </a:ln>
                <a:solidFill>
                  <a:schemeClr val="hlink"/>
                </a:solidFill>
                <a:effectLst/>
                <a:uLnTx/>
                <a:uFillTx/>
                <a:latin typeface="Calibri"/>
                <a:ea typeface="Calibri"/>
                <a:cs typeface="Calibri"/>
                <a:sym typeface="Calibri"/>
                <a:hlinkClick r:id="rId4"/>
              </a:rPr>
              <a:t>https://www.tuni.fi/fi/tutkimus/vastuullinen-tiede/tutkimuksen-tietosuoja</a:t>
            </a:r>
            <a:r>
              <a:rPr kumimoji="0" lang="fi-FI" sz="2050" b="0" i="0" u="none" strike="noStrike" kern="0" cap="none" spc="0" normalizeH="0" baseline="0" noProof="0" dirty="0">
                <a:ln>
                  <a:noFill/>
                </a:ln>
                <a:solidFill>
                  <a:srgbClr val="444746"/>
                </a:solidFill>
                <a:effectLst/>
                <a:uLnTx/>
                <a:uFillTx/>
                <a:latin typeface="Calibri"/>
                <a:ea typeface="Calibri"/>
                <a:cs typeface="Calibri"/>
                <a:sym typeface="Calibri"/>
              </a:rPr>
              <a:t> </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Google Shape;206;g2a0b44936bc_0_0"/>
          <p:cNvSpPr txBox="1">
            <a:spLocks noGrp="1"/>
          </p:cNvSpPr>
          <p:nvPr>
            <p:ph type="body" idx="1"/>
          </p:nvPr>
        </p:nvSpPr>
        <p:spPr>
          <a:xfrm>
            <a:off x="287450" y="1170300"/>
            <a:ext cx="6950400" cy="5615700"/>
          </a:xfrm>
          <a:prstGeom prst="rect">
            <a:avLst/>
          </a:prstGeom>
          <a:noFill/>
          <a:ln>
            <a:noFill/>
          </a:ln>
        </p:spPr>
        <p:txBody>
          <a:bodyPr spcFirstLastPara="1" wrap="square" lIns="91425" tIns="45700" rIns="91425" bIns="45700" anchor="t" anchorCtr="0">
            <a:normAutofit fontScale="25000" lnSpcReduction="20000"/>
          </a:bodyPr>
          <a:lstStyle/>
          <a:p>
            <a:pPr marL="457200" lvl="0" indent="-355600" algn="l" rtl="0">
              <a:lnSpc>
                <a:spcPct val="100000"/>
              </a:lnSpc>
              <a:spcBef>
                <a:spcPts val="1000"/>
              </a:spcBef>
              <a:spcAft>
                <a:spcPts val="0"/>
              </a:spcAft>
              <a:buSzPct val="100000"/>
              <a:buFont typeface="Calibri"/>
              <a:buChar char="●"/>
            </a:pPr>
            <a:r>
              <a:rPr lang="fi-FI" sz="8000"/>
              <a:t>Hyvä informointi on tiivis, läpinäkyvä, helposti ymmärrettävissä ja saatavilla, annettu selkeästi ja yksinkertaisella kielellä.</a:t>
            </a:r>
            <a:endParaRPr sz="8000"/>
          </a:p>
          <a:p>
            <a:pPr marL="457200" lvl="0" indent="-355600" algn="l" rtl="0">
              <a:lnSpc>
                <a:spcPct val="100000"/>
              </a:lnSpc>
              <a:spcBef>
                <a:spcPts val="0"/>
              </a:spcBef>
              <a:spcAft>
                <a:spcPts val="0"/>
              </a:spcAft>
              <a:buSzPct val="100000"/>
              <a:buFont typeface="Calibri"/>
              <a:buChar char="●"/>
            </a:pPr>
            <a:r>
              <a:rPr lang="fi-FI" sz="8000"/>
              <a:t>Lähtökohtaisesti annetaan </a:t>
            </a:r>
            <a:r>
              <a:rPr lang="fi-FI" sz="8000">
                <a:solidFill>
                  <a:schemeClr val="hlink"/>
                </a:solidFill>
                <a:uFill>
                  <a:noFill/>
                </a:uFill>
                <a:hlinkClick r:id="rId3"/>
              </a:rPr>
              <a:t>kaikki tietosuoja-asetuksen edellyttämät tiedot</a:t>
            </a:r>
            <a:r>
              <a:rPr lang="fi-FI" sz="8000"/>
              <a:t> henkilötietojen käsittelystä. </a:t>
            </a:r>
            <a:r>
              <a:rPr lang="fi-FI" sz="8000">
                <a:solidFill>
                  <a:srgbClr val="1F2425"/>
                </a:solidFill>
              </a:rPr>
              <a:t>Yksityiskohtainen listaus annettavista tiedoista löytyy Tietoarkiston </a:t>
            </a:r>
            <a:r>
              <a:rPr lang="fi-FI" sz="8000" u="sng">
                <a:solidFill>
                  <a:schemeClr val="hlink"/>
                </a:solidFill>
                <a:hlinkClick r:id="rId4"/>
              </a:rPr>
              <a:t>Aineistonhallinnan käsikirjasta</a:t>
            </a:r>
            <a:r>
              <a:rPr lang="fi-FI" sz="8000">
                <a:solidFill>
                  <a:srgbClr val="1F2425"/>
                </a:solidFill>
              </a:rPr>
              <a:t>.</a:t>
            </a:r>
            <a:endParaRPr sz="8000"/>
          </a:p>
          <a:p>
            <a:pPr marL="457200" lvl="0" indent="-355600" algn="l" rtl="0">
              <a:lnSpc>
                <a:spcPct val="100000"/>
              </a:lnSpc>
              <a:spcBef>
                <a:spcPts val="0"/>
              </a:spcBef>
              <a:spcAft>
                <a:spcPts val="0"/>
              </a:spcAft>
              <a:buSzPct val="100000"/>
              <a:buFont typeface="Calibri"/>
              <a:buChar char="●"/>
            </a:pPr>
            <a:r>
              <a:rPr lang="fi-FI" sz="8000"/>
              <a:t>Ohjaa opiskelija käyttämään oman organisaation mallipohjia informoinnin dokumenteissa</a:t>
            </a:r>
            <a:endParaRPr sz="8000"/>
          </a:p>
          <a:p>
            <a:pPr marL="457200" lvl="0" indent="-355600" algn="l" rtl="0">
              <a:lnSpc>
                <a:spcPct val="100000"/>
              </a:lnSpc>
              <a:spcBef>
                <a:spcPts val="0"/>
              </a:spcBef>
              <a:spcAft>
                <a:spcPts val="0"/>
              </a:spcAft>
              <a:buSzPct val="100000"/>
              <a:buFont typeface="Calibri"/>
              <a:buChar char="●"/>
            </a:pPr>
            <a:r>
              <a:rPr lang="fi-FI" sz="8000"/>
              <a:t>Muistuta opiskelijaa testaamaan informoinnin ymmärrettävyys (ulkopuolinen henkilö lukee informointitekstit).</a:t>
            </a:r>
            <a:endParaRPr sz="8000"/>
          </a:p>
          <a:p>
            <a:pPr marL="457200" lvl="0" indent="-355600" algn="l" rtl="0">
              <a:lnSpc>
                <a:spcPct val="100000"/>
              </a:lnSpc>
              <a:spcBef>
                <a:spcPts val="0"/>
              </a:spcBef>
              <a:spcAft>
                <a:spcPts val="0"/>
              </a:spcAft>
              <a:buSzPct val="100000"/>
              <a:buFont typeface="Calibri"/>
              <a:buChar char="●"/>
            </a:pPr>
            <a:r>
              <a:rPr lang="fi-FI" sz="8000"/>
              <a:t>Informoinnin dokumentit tarvitaan myös eettisen lausuntopyynnön perusteeksi.</a:t>
            </a:r>
            <a:endParaRPr sz="8000"/>
          </a:p>
          <a:p>
            <a:pPr marL="457200" lvl="0" indent="-355600" algn="l" rtl="0">
              <a:lnSpc>
                <a:spcPct val="100000"/>
              </a:lnSpc>
              <a:spcBef>
                <a:spcPts val="0"/>
              </a:spcBef>
              <a:spcAft>
                <a:spcPts val="0"/>
              </a:spcAft>
              <a:buSzPct val="100000"/>
              <a:buFont typeface="Calibri"/>
              <a:buChar char="●"/>
            </a:pPr>
            <a:r>
              <a:rPr lang="fi-FI" sz="8000"/>
              <a:t>Informoinnin ajankohta (informoidaan ennen aineiston keruuta):</a:t>
            </a:r>
            <a:endParaRPr sz="8000"/>
          </a:p>
          <a:p>
            <a:pPr marL="914400" lvl="1" indent="-342900" algn="l" rtl="0">
              <a:lnSpc>
                <a:spcPct val="100000"/>
              </a:lnSpc>
              <a:spcBef>
                <a:spcPts val="0"/>
              </a:spcBef>
              <a:spcAft>
                <a:spcPts val="0"/>
              </a:spcAft>
              <a:buSzPct val="100000"/>
              <a:buChar char="○"/>
            </a:pPr>
            <a:r>
              <a:rPr lang="fi-FI" sz="7200">
                <a:solidFill>
                  <a:srgbClr val="1F2425"/>
                </a:solidFill>
              </a:rPr>
              <a:t>Jos henkilötiedot kerätään suoraan tutkittavilta, informointi tapahtuu heti, kun henkilötietoja saadaan, esim. haastattelun tai lomakekyselyn alussa. </a:t>
            </a:r>
            <a:endParaRPr sz="7200">
              <a:solidFill>
                <a:srgbClr val="1F2425"/>
              </a:solidFill>
            </a:endParaRPr>
          </a:p>
          <a:p>
            <a:pPr marL="914400" lvl="1" indent="-342900" algn="l" rtl="0">
              <a:lnSpc>
                <a:spcPct val="100000"/>
              </a:lnSpc>
              <a:spcBef>
                <a:spcPts val="0"/>
              </a:spcBef>
              <a:spcAft>
                <a:spcPts val="0"/>
              </a:spcAft>
              <a:buSzPct val="100000"/>
              <a:buChar char="○"/>
            </a:pPr>
            <a:r>
              <a:rPr lang="fi-FI" sz="7200">
                <a:solidFill>
                  <a:srgbClr val="1F2425"/>
                </a:solidFill>
              </a:rPr>
              <a:t>Jos henkilötietoja saadaan muuta kautta kuin tutkittavilta suoraan, pitää tutkittavia informoida kohtuullisessa ajassa, viimeistään kuukauden kuluessa siitä, kun henkilötiedot on saatu.</a:t>
            </a:r>
            <a:endParaRPr sz="7200"/>
          </a:p>
          <a:p>
            <a:pPr marL="457200" lvl="0" indent="0" algn="l" rtl="0">
              <a:lnSpc>
                <a:spcPct val="115000"/>
              </a:lnSpc>
              <a:spcBef>
                <a:spcPts val="500"/>
              </a:spcBef>
              <a:spcAft>
                <a:spcPts val="0"/>
              </a:spcAft>
              <a:buSzPct val="90000"/>
              <a:buNone/>
            </a:pPr>
            <a:endParaRPr sz="8000"/>
          </a:p>
          <a:p>
            <a:pPr marL="457200" lvl="0" indent="0" algn="l" rtl="0">
              <a:lnSpc>
                <a:spcPct val="115000"/>
              </a:lnSpc>
              <a:spcBef>
                <a:spcPts val="1500"/>
              </a:spcBef>
              <a:spcAft>
                <a:spcPts val="0"/>
              </a:spcAft>
              <a:buSzPct val="120000"/>
              <a:buNone/>
            </a:pPr>
            <a:endParaRPr sz="6000">
              <a:solidFill>
                <a:srgbClr val="1F2425"/>
              </a:solidFill>
            </a:endParaRPr>
          </a:p>
          <a:p>
            <a:pPr marL="457200" lvl="0" indent="0" algn="l" rtl="0">
              <a:lnSpc>
                <a:spcPct val="90000"/>
              </a:lnSpc>
              <a:spcBef>
                <a:spcPts val="500"/>
              </a:spcBef>
              <a:spcAft>
                <a:spcPts val="0"/>
              </a:spcAft>
              <a:buSzPct val="90000"/>
              <a:buNone/>
            </a:pPr>
            <a:endParaRPr sz="8000">
              <a:latin typeface="Arial"/>
              <a:ea typeface="Arial"/>
              <a:cs typeface="Arial"/>
              <a:sym typeface="Arial"/>
            </a:endParaRPr>
          </a:p>
          <a:p>
            <a:pPr marL="12700" lvl="0" indent="0" algn="l" rtl="0">
              <a:lnSpc>
                <a:spcPct val="90000"/>
              </a:lnSpc>
              <a:spcBef>
                <a:spcPts val="500"/>
              </a:spcBef>
              <a:spcAft>
                <a:spcPts val="0"/>
              </a:spcAft>
              <a:buSzPct val="100000"/>
              <a:buNone/>
            </a:pPr>
            <a:endParaRPr sz="7200">
              <a:latin typeface="Arial"/>
              <a:ea typeface="Arial"/>
              <a:cs typeface="Arial"/>
              <a:sym typeface="Arial"/>
            </a:endParaRPr>
          </a:p>
          <a:p>
            <a:pPr marL="12700" lvl="0" indent="0" algn="l" rtl="0">
              <a:lnSpc>
                <a:spcPct val="90000"/>
              </a:lnSpc>
              <a:spcBef>
                <a:spcPts val="500"/>
              </a:spcBef>
              <a:spcAft>
                <a:spcPts val="0"/>
              </a:spcAft>
              <a:buSzPct val="100000"/>
              <a:buNone/>
            </a:pPr>
            <a:endParaRPr sz="7200">
              <a:latin typeface="Arial"/>
              <a:ea typeface="Arial"/>
              <a:cs typeface="Arial"/>
              <a:sym typeface="Arial"/>
            </a:endParaRPr>
          </a:p>
          <a:p>
            <a:pPr marL="12700" lvl="0" indent="0" algn="l" rtl="0">
              <a:lnSpc>
                <a:spcPct val="90000"/>
              </a:lnSpc>
              <a:spcBef>
                <a:spcPts val="500"/>
              </a:spcBef>
              <a:spcAft>
                <a:spcPts val="0"/>
              </a:spcAft>
              <a:buSzPct val="378947"/>
              <a:buNone/>
            </a:pPr>
            <a:endParaRPr sz="1900">
              <a:latin typeface="Arial"/>
              <a:ea typeface="Arial"/>
              <a:cs typeface="Arial"/>
              <a:sym typeface="Arial"/>
            </a:endParaRPr>
          </a:p>
          <a:p>
            <a:pPr marL="12700" lvl="0" indent="0" algn="l" rtl="0">
              <a:lnSpc>
                <a:spcPct val="90000"/>
              </a:lnSpc>
              <a:spcBef>
                <a:spcPts val="500"/>
              </a:spcBef>
              <a:spcAft>
                <a:spcPts val="0"/>
              </a:spcAft>
              <a:buSzPct val="378947"/>
              <a:buNone/>
            </a:pPr>
            <a:endParaRPr sz="1900">
              <a:latin typeface="Arial"/>
              <a:ea typeface="Arial"/>
              <a:cs typeface="Arial"/>
              <a:sym typeface="Arial"/>
            </a:endParaRPr>
          </a:p>
          <a:p>
            <a:pPr marL="12700" lvl="0" indent="0" algn="l" rtl="0">
              <a:lnSpc>
                <a:spcPct val="90000"/>
              </a:lnSpc>
              <a:spcBef>
                <a:spcPts val="500"/>
              </a:spcBef>
              <a:spcAft>
                <a:spcPts val="0"/>
              </a:spcAft>
              <a:buSzPct val="378947"/>
              <a:buNone/>
            </a:pPr>
            <a:endParaRPr sz="1900">
              <a:latin typeface="Arial"/>
              <a:ea typeface="Arial"/>
              <a:cs typeface="Arial"/>
              <a:sym typeface="Arial"/>
            </a:endParaRPr>
          </a:p>
          <a:p>
            <a:pPr marL="12700" lvl="0" indent="0" algn="l" rtl="0">
              <a:lnSpc>
                <a:spcPct val="90000"/>
              </a:lnSpc>
              <a:spcBef>
                <a:spcPts val="500"/>
              </a:spcBef>
              <a:spcAft>
                <a:spcPts val="0"/>
              </a:spcAft>
              <a:buSzPct val="378947"/>
              <a:buNone/>
            </a:pPr>
            <a:endParaRPr sz="1900">
              <a:latin typeface="Arial"/>
              <a:ea typeface="Arial"/>
              <a:cs typeface="Arial"/>
              <a:sym typeface="Arial"/>
            </a:endParaRPr>
          </a:p>
          <a:p>
            <a:pPr marL="12700" lvl="0" indent="0" algn="l" rtl="0">
              <a:lnSpc>
                <a:spcPct val="90000"/>
              </a:lnSpc>
              <a:spcBef>
                <a:spcPts val="500"/>
              </a:spcBef>
              <a:spcAft>
                <a:spcPts val="0"/>
              </a:spcAft>
              <a:buSzPct val="378947"/>
              <a:buNone/>
            </a:pPr>
            <a:endParaRPr sz="1900">
              <a:latin typeface="Arial"/>
              <a:ea typeface="Arial"/>
              <a:cs typeface="Arial"/>
              <a:sym typeface="Arial"/>
            </a:endParaRPr>
          </a:p>
          <a:p>
            <a:pPr marL="0" lvl="0" indent="0" algn="l" rtl="0">
              <a:lnSpc>
                <a:spcPct val="90000"/>
              </a:lnSpc>
              <a:spcBef>
                <a:spcPts val="1000"/>
              </a:spcBef>
              <a:spcAft>
                <a:spcPts val="0"/>
              </a:spcAft>
              <a:buSzPct val="327272"/>
              <a:buNone/>
            </a:pPr>
            <a:endParaRPr sz="2200"/>
          </a:p>
          <a:p>
            <a:pPr marL="0" lvl="0" indent="0" algn="l" rtl="0">
              <a:lnSpc>
                <a:spcPct val="90000"/>
              </a:lnSpc>
              <a:spcBef>
                <a:spcPts val="1000"/>
              </a:spcBef>
              <a:spcAft>
                <a:spcPts val="0"/>
              </a:spcAft>
              <a:buClr>
                <a:schemeClr val="dk1"/>
              </a:buClr>
              <a:buSzPct val="50000"/>
              <a:buFont typeface="Arial"/>
              <a:buNone/>
            </a:pPr>
            <a:endParaRPr sz="2200"/>
          </a:p>
          <a:p>
            <a:pPr marL="0" lvl="0" indent="0" algn="l" rtl="0">
              <a:lnSpc>
                <a:spcPct val="90000"/>
              </a:lnSpc>
              <a:spcBef>
                <a:spcPts val="1000"/>
              </a:spcBef>
              <a:spcAft>
                <a:spcPts val="0"/>
              </a:spcAft>
              <a:buSzPct val="257142"/>
              <a:buNone/>
            </a:pPr>
            <a:endParaRPr/>
          </a:p>
        </p:txBody>
      </p:sp>
      <p:sp>
        <p:nvSpPr>
          <p:cNvPr id="207" name="Google Shape;207;g2a0b44936bc_0_0"/>
          <p:cNvSpPr txBox="1">
            <a:spLocks noGrp="1"/>
          </p:cNvSpPr>
          <p:nvPr>
            <p:ph type="title"/>
          </p:nvPr>
        </p:nvSpPr>
        <p:spPr>
          <a:xfrm>
            <a:off x="567900" y="0"/>
            <a:ext cx="110562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solidFill>
                  <a:srgbClr val="1F2425"/>
                </a:solidFill>
              </a:rPr>
              <a:t>Tutkittavien informoinnin perusperiaatteet 2/3</a:t>
            </a:r>
            <a:endParaRPr/>
          </a:p>
        </p:txBody>
      </p:sp>
      <p:sp>
        <p:nvSpPr>
          <p:cNvPr id="208" name="Google Shape;208;g2a0b44936bc_0_0"/>
          <p:cNvSpPr txBox="1"/>
          <p:nvPr/>
        </p:nvSpPr>
        <p:spPr>
          <a:xfrm>
            <a:off x="7330225" y="1214650"/>
            <a:ext cx="4620000" cy="26841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fi-FI" sz="1800" b="0" i="0" u="none" strike="noStrike" cap="none">
                <a:solidFill>
                  <a:schemeClr val="dk1"/>
                </a:solidFill>
                <a:latin typeface="Calibri"/>
                <a:ea typeface="Calibri"/>
                <a:cs typeface="Calibri"/>
                <a:sym typeface="Calibri"/>
              </a:rPr>
              <a:t>Tutkimustiedote</a:t>
            </a:r>
            <a:endParaRPr sz="18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50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tutkijoiden yhteystiedot</a:t>
            </a:r>
            <a:endParaRPr sz="16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tutkimuksen aihe ja tavoite </a:t>
            </a:r>
            <a:endParaRPr sz="16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tutkimuksen hyödyt ja haitat tutkittaville</a:t>
            </a:r>
            <a:endParaRPr sz="16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aineistonkeruun toteuttaminen</a:t>
            </a:r>
            <a:endParaRPr sz="16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osallistumisen vapaaehtoisuus ja keskeyttämisen mahdollisuus</a:t>
            </a:r>
            <a:endParaRPr sz="16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tutkimusaineiston käsittelyn luottamuksellisuus</a:t>
            </a:r>
            <a:endParaRPr sz="16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henkilötietojen käsittely</a:t>
            </a:r>
            <a:endParaRPr sz="16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tutkittavien yksityisyys tutkimusjulkaisuissa</a:t>
            </a:r>
            <a:endParaRPr sz="16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tutkimuksen jatkokäyttö.</a:t>
            </a:r>
            <a:endParaRPr sz="3200" b="0" i="0" u="none" strike="noStrike" cap="none">
              <a:solidFill>
                <a:schemeClr val="dk1"/>
              </a:solidFill>
              <a:latin typeface="Calibri"/>
              <a:ea typeface="Calibri"/>
              <a:cs typeface="Calibri"/>
              <a:sym typeface="Calibri"/>
            </a:endParaRPr>
          </a:p>
        </p:txBody>
      </p:sp>
      <p:sp>
        <p:nvSpPr>
          <p:cNvPr id="209" name="Google Shape;209;g2a0b44936bc_0_0"/>
          <p:cNvSpPr txBox="1"/>
          <p:nvPr/>
        </p:nvSpPr>
        <p:spPr>
          <a:xfrm>
            <a:off x="7350775" y="4092000"/>
            <a:ext cx="4578900" cy="13257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fi-FI" sz="1800" b="0" i="0" u="none" strike="noStrike" cap="none">
                <a:solidFill>
                  <a:schemeClr val="dk1"/>
                </a:solidFill>
                <a:latin typeface="Calibri"/>
                <a:ea typeface="Calibri"/>
                <a:cs typeface="Calibri"/>
                <a:sym typeface="Calibri"/>
              </a:rPr>
              <a:t>Tietosuojailmoitus, mm.</a:t>
            </a:r>
            <a:endParaRPr sz="18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50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tieto rekisterinpitäjästä</a:t>
            </a:r>
            <a:endParaRPr sz="16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henkilötietojen säilytysaika</a:t>
            </a:r>
            <a:endParaRPr sz="16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henkilötietojen siirto tai luovutus</a:t>
            </a:r>
            <a:endParaRPr sz="16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rekisteröidyn oikeudet</a:t>
            </a:r>
            <a:endParaRPr sz="16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Calibri"/>
              <a:ea typeface="Calibri"/>
              <a:cs typeface="Calibri"/>
              <a:sym typeface="Calibri"/>
            </a:endParaRPr>
          </a:p>
        </p:txBody>
      </p:sp>
      <p:sp>
        <p:nvSpPr>
          <p:cNvPr id="210" name="Google Shape;210;g2a0b44936bc_0_0"/>
          <p:cNvSpPr txBox="1"/>
          <p:nvPr/>
        </p:nvSpPr>
        <p:spPr>
          <a:xfrm>
            <a:off x="7350775" y="5611100"/>
            <a:ext cx="4578900" cy="10320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0"/>
              </a:spcAft>
              <a:buClr>
                <a:srgbClr val="000000"/>
              </a:buClr>
              <a:buSzPts val="2400"/>
              <a:buFont typeface="Arial"/>
              <a:buNone/>
            </a:pPr>
            <a:r>
              <a:rPr lang="fi-FI" sz="1800" b="0" i="0" u="none" strike="noStrike" cap="none">
                <a:solidFill>
                  <a:schemeClr val="dk1"/>
                </a:solidFill>
                <a:latin typeface="Calibri"/>
                <a:ea typeface="Calibri"/>
                <a:cs typeface="Calibri"/>
                <a:sym typeface="Calibri"/>
              </a:rPr>
              <a:t>Eettinen osallistumissuostumus</a:t>
            </a:r>
            <a:endParaRPr sz="18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50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suostumus osallistua tutkimukseen</a:t>
            </a:r>
            <a:endParaRPr sz="1600" b="0" i="0" u="none" strike="noStrike" cap="none">
              <a:solidFill>
                <a:schemeClr val="dk1"/>
              </a:solidFill>
              <a:latin typeface="Calibri"/>
              <a:ea typeface="Calibri"/>
              <a:cs typeface="Calibri"/>
              <a:sym typeface="Calibri"/>
            </a:endParaRPr>
          </a:p>
          <a:p>
            <a:pPr marL="457200" marR="0" lvl="0" indent="-330200" algn="l" rtl="0">
              <a:lnSpc>
                <a:spcPct val="90000"/>
              </a:lnSpc>
              <a:spcBef>
                <a:spcPts val="0"/>
              </a:spcBef>
              <a:spcAft>
                <a:spcPts val="0"/>
              </a:spcAft>
              <a:buClr>
                <a:schemeClr val="dk1"/>
              </a:buClr>
              <a:buSzPts val="1600"/>
              <a:buFont typeface="Calibri"/>
              <a:buChar char="●"/>
            </a:pPr>
            <a:r>
              <a:rPr lang="fi-FI" sz="1600" b="0" i="0" u="none" strike="noStrike" cap="none">
                <a:solidFill>
                  <a:schemeClr val="dk1"/>
                </a:solidFill>
                <a:latin typeface="Calibri"/>
                <a:ea typeface="Calibri"/>
                <a:cs typeface="Calibri"/>
                <a:sym typeface="Calibri"/>
              </a:rPr>
              <a:t>suostumus jatkokäytöstä ja arkistoinnista.</a:t>
            </a:r>
            <a:endParaRPr sz="1600" b="0" i="0" u="none" strike="noStrike" cap="none">
              <a:solidFill>
                <a:schemeClr val="dk1"/>
              </a:solidFill>
              <a:latin typeface="Calibri"/>
              <a:ea typeface="Calibri"/>
              <a:cs typeface="Calibri"/>
              <a:sym typeface="Calibri"/>
            </a:endParaRPr>
          </a:p>
          <a:p>
            <a:pPr marL="0" marR="0" lvl="0" indent="0" algn="l" rtl="0">
              <a:lnSpc>
                <a:spcPct val="100000"/>
              </a:lnSpc>
              <a:spcBef>
                <a:spcPts val="0"/>
              </a:spcBef>
              <a:spcAft>
                <a:spcPts val="0"/>
              </a:spcAft>
              <a:buClr>
                <a:srgbClr val="000000"/>
              </a:buClr>
              <a:buSzPts val="2800"/>
              <a:buFont typeface="Arial"/>
              <a:buNone/>
            </a:pPr>
            <a:endParaRPr sz="2800" b="0" i="0" u="none" strike="noStrike" cap="none">
              <a:solidFill>
                <a:schemeClr val="dk1"/>
              </a:solidFill>
              <a:latin typeface="Calibri"/>
              <a:ea typeface="Calibri"/>
              <a:cs typeface="Calibri"/>
              <a:sym typeface="Calibri"/>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14"/>
        <p:cNvGrpSpPr/>
        <p:nvPr/>
      </p:nvGrpSpPr>
      <p:grpSpPr>
        <a:xfrm>
          <a:off x="0" y="0"/>
          <a:ext cx="0" cy="0"/>
          <a:chOff x="0" y="0"/>
          <a:chExt cx="0" cy="0"/>
        </a:xfrm>
      </p:grpSpPr>
      <p:sp>
        <p:nvSpPr>
          <p:cNvPr id="216" name="Google Shape;216;g2a0b44936bc_0_24"/>
          <p:cNvSpPr txBox="1">
            <a:spLocks noGrp="1"/>
          </p:cNvSpPr>
          <p:nvPr>
            <p:ph type="title"/>
          </p:nvPr>
        </p:nvSpPr>
        <p:spPr>
          <a:xfrm>
            <a:off x="567900" y="0"/>
            <a:ext cx="110562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dirty="0">
                <a:solidFill>
                  <a:srgbClr val="1F2425"/>
                </a:solidFill>
              </a:rPr>
              <a:t>Tutkittavien informoinnin perusperiaatteet (tarkempia ohjeita) 3/3</a:t>
            </a:r>
            <a:endParaRPr dirty="0"/>
          </a:p>
        </p:txBody>
      </p:sp>
      <p:sp>
        <p:nvSpPr>
          <p:cNvPr id="215" name="Google Shape;215;g2a0b44936bc_0_24">
            <a:extLst>
              <a:ext uri="{C183D7F6-B498-43B3-948B-1728B52AA6E4}">
                <adec:decorative xmlns:adec="http://schemas.microsoft.com/office/drawing/2017/decorative" val="0"/>
              </a:ext>
            </a:extLst>
          </p:cNvPr>
          <p:cNvSpPr txBox="1">
            <a:spLocks noGrp="1"/>
          </p:cNvSpPr>
          <p:nvPr>
            <p:ph type="body" idx="1"/>
          </p:nvPr>
        </p:nvSpPr>
        <p:spPr>
          <a:xfrm>
            <a:off x="390125" y="1325700"/>
            <a:ext cx="11802000" cy="5296200"/>
          </a:xfrm>
          <a:prstGeom prst="rect">
            <a:avLst/>
          </a:prstGeom>
          <a:noFill/>
          <a:ln>
            <a:noFill/>
          </a:ln>
        </p:spPr>
        <p:txBody>
          <a:bodyPr spcFirstLastPara="1" wrap="square" lIns="91425" tIns="45700" rIns="91425" bIns="45700" anchor="t" anchorCtr="0">
            <a:noAutofit/>
          </a:bodyPr>
          <a:lstStyle/>
          <a:p>
            <a:pPr marL="457200" lvl="0" indent="-349377" algn="l" rtl="0">
              <a:lnSpc>
                <a:spcPct val="100000"/>
              </a:lnSpc>
              <a:spcBef>
                <a:spcPts val="1000"/>
              </a:spcBef>
              <a:spcAft>
                <a:spcPts val="0"/>
              </a:spcAft>
              <a:buSzPts val="1902"/>
              <a:buChar char="●"/>
            </a:pPr>
            <a:r>
              <a:rPr lang="fi-FI" sz="1902"/>
              <a:t>Tutkittavien informoinnin keinot ovat tilannekohtaisia (esim. kasvokkain, kyselylomakkeen alussa, sähköpostissa tai hankkeen verkkosivuilla) Esimerkki: </a:t>
            </a:r>
            <a:r>
              <a:rPr lang="fi-FI" sz="1902" u="sng">
                <a:solidFill>
                  <a:schemeClr val="hlink"/>
                </a:solidFill>
                <a:hlinkClick r:id="rId3" action="ppaction://hlinksldjump"/>
              </a:rPr>
              <a:t>Dia 43: Tutkittavilta pyydettävät luvat/suostumukset</a:t>
            </a:r>
            <a:endParaRPr sz="1902"/>
          </a:p>
          <a:p>
            <a:pPr marL="457200" lvl="0" indent="-349408" algn="l" rtl="0">
              <a:lnSpc>
                <a:spcPct val="100000"/>
              </a:lnSpc>
              <a:spcBef>
                <a:spcPts val="0"/>
              </a:spcBef>
              <a:spcAft>
                <a:spcPts val="0"/>
              </a:spcAft>
              <a:buSzPts val="1903"/>
              <a:buChar char="●"/>
            </a:pPr>
            <a:r>
              <a:rPr lang="fi-FI" sz="1902"/>
              <a:t>Jos tutkittavia ei voida tavoittaa suoraan (esim. sometutkimus), kuvaus tutkimuksesta ja tietosuojailmoitus asetetaan julkisesti näkyville esimerkiksi hankkeen verkkosivuille.</a:t>
            </a:r>
            <a:endParaRPr sz="1902"/>
          </a:p>
          <a:p>
            <a:pPr marL="457200" lvl="0" indent="-349408" algn="l" rtl="0">
              <a:lnSpc>
                <a:spcPct val="100000"/>
              </a:lnSpc>
              <a:spcBef>
                <a:spcPts val="0"/>
              </a:spcBef>
              <a:spcAft>
                <a:spcPts val="0"/>
              </a:spcAft>
              <a:buSzPts val="1903"/>
              <a:buChar char="●"/>
            </a:pPr>
            <a:r>
              <a:rPr lang="fi-FI" sz="1902"/>
              <a:t>Alaikäiset tutkittavina: informointi heille sopivalla tavalla. Muistettava myös vanhempien informointi ja vanhempien suostumus, jos lapsi on alle 15-vuotias.</a:t>
            </a:r>
            <a:endParaRPr sz="1902"/>
          </a:p>
          <a:p>
            <a:pPr marL="457200" lvl="0" indent="-349408" algn="l" rtl="0">
              <a:lnSpc>
                <a:spcPct val="100000"/>
              </a:lnSpc>
              <a:spcBef>
                <a:spcPts val="0"/>
              </a:spcBef>
              <a:spcAft>
                <a:spcPts val="0"/>
              </a:spcAft>
              <a:buSzPts val="1903"/>
              <a:buChar char="●"/>
            </a:pPr>
            <a:r>
              <a:rPr lang="fi-FI" sz="1902"/>
              <a:t>Vajaakykyiset tutkittavina: informointi heille sopivalla tavalla. Muistettava tarvittaessa laillisen edustajan informointi ja hyväksyntä.</a:t>
            </a:r>
            <a:endParaRPr sz="1902"/>
          </a:p>
          <a:p>
            <a:pPr marL="457200" lvl="0" indent="-349408" algn="l" rtl="0">
              <a:lnSpc>
                <a:spcPct val="100000"/>
              </a:lnSpc>
              <a:spcBef>
                <a:spcPts val="0"/>
              </a:spcBef>
              <a:spcAft>
                <a:spcPts val="0"/>
              </a:spcAft>
              <a:buSzPts val="1903"/>
              <a:buChar char="●"/>
            </a:pPr>
            <a:r>
              <a:rPr lang="fi-FI" sz="1902"/>
              <a:t>Tutkimukseen osallistuville on annettava aikaa perehtyä informointiin ja tilaisuus esittää kysymyksiä.</a:t>
            </a:r>
            <a:endParaRPr sz="1902"/>
          </a:p>
          <a:p>
            <a:pPr marL="457200" lvl="0" indent="-349408" algn="l" rtl="0">
              <a:lnSpc>
                <a:spcPct val="100000"/>
              </a:lnSpc>
              <a:spcBef>
                <a:spcPts val="0"/>
              </a:spcBef>
              <a:spcAft>
                <a:spcPts val="0"/>
              </a:spcAft>
              <a:buSzPts val="1903"/>
              <a:buChar char="●"/>
            </a:pPr>
            <a:r>
              <a:rPr lang="fi-FI" sz="1902"/>
              <a:t>Tutkittavia on informoitava henkilötietojen käsittelyn muutoksista (esim. rekisterinpitäjä vaihtuu, aineiston käsittelijöitä tulee lisää). → Tietosuojailmoitus päivitetään ja annetaan tiedoksi tutkittaville.</a:t>
            </a:r>
            <a:endParaRPr sz="1902"/>
          </a:p>
          <a:p>
            <a:pPr marL="457200" lvl="0" indent="-349408" algn="l" rtl="0">
              <a:lnSpc>
                <a:spcPct val="100000"/>
              </a:lnSpc>
              <a:spcBef>
                <a:spcPts val="0"/>
              </a:spcBef>
              <a:spcAft>
                <a:spcPts val="0"/>
              </a:spcAft>
              <a:buSzPts val="1903"/>
              <a:buChar char="●"/>
            </a:pPr>
            <a:r>
              <a:rPr lang="fi-FI" sz="1902"/>
              <a:t>Jos osallistumissuostumukset kerätään </a:t>
            </a:r>
            <a:endParaRPr sz="1902"/>
          </a:p>
          <a:p>
            <a:pPr marL="914400" lvl="1" indent="-336708" algn="l" rtl="0">
              <a:lnSpc>
                <a:spcPct val="100000"/>
              </a:lnSpc>
              <a:spcBef>
                <a:spcPts val="0"/>
              </a:spcBef>
              <a:spcAft>
                <a:spcPts val="0"/>
              </a:spcAft>
              <a:buSzPts val="1703"/>
              <a:buChar char="○"/>
            </a:pPr>
            <a:r>
              <a:rPr lang="fi-FI" sz="1702"/>
              <a:t>paperisena, ne kannattaa digitoida.</a:t>
            </a:r>
            <a:endParaRPr sz="1702"/>
          </a:p>
          <a:p>
            <a:pPr marL="914400" lvl="1" indent="-336708" algn="l" rtl="0">
              <a:lnSpc>
                <a:spcPct val="100000"/>
              </a:lnSpc>
              <a:spcBef>
                <a:spcPts val="0"/>
              </a:spcBef>
              <a:spcAft>
                <a:spcPts val="0"/>
              </a:spcAft>
              <a:buSzPts val="1703"/>
              <a:buChar char="○"/>
            </a:pPr>
            <a:r>
              <a:rPr lang="fi-FI" sz="1702"/>
              <a:t>suullisesti, dokumentoidaan, mitä on tehty.</a:t>
            </a:r>
            <a:endParaRPr sz="1702"/>
          </a:p>
          <a:p>
            <a:pPr marL="457200" lvl="0" indent="-349407" algn="l" rtl="0">
              <a:lnSpc>
                <a:spcPct val="100000"/>
              </a:lnSpc>
              <a:spcBef>
                <a:spcPts val="0"/>
              </a:spcBef>
              <a:spcAft>
                <a:spcPts val="0"/>
              </a:spcAft>
              <a:buSzPts val="1903"/>
              <a:buChar char="●"/>
            </a:pPr>
            <a:r>
              <a:rPr lang="fi-FI" sz="1902"/>
              <a:t>Informoinnin dokumentit säilytetään. Tutkimuksen tekijällä eli opiskelijalla on osoitusvelvollisuus siitä, että informoinnissa on noudatettu tietosuojalainsäädäntöä.</a:t>
            </a:r>
            <a:endParaRPr sz="1902"/>
          </a:p>
          <a:p>
            <a:pPr marL="457200" lvl="0" indent="-349344" algn="l" rtl="0">
              <a:lnSpc>
                <a:spcPct val="100000"/>
              </a:lnSpc>
              <a:spcBef>
                <a:spcPts val="0"/>
              </a:spcBef>
              <a:spcAft>
                <a:spcPts val="0"/>
              </a:spcAft>
              <a:buSzPts val="1902"/>
              <a:buChar char="●"/>
            </a:pPr>
            <a:r>
              <a:rPr lang="fi-FI" sz="1902"/>
              <a:t>Katso myös esimerkki sitaattien käytöstä tutkimusjulkaisussa: </a:t>
            </a:r>
            <a:r>
              <a:rPr lang="fi-FI" sz="1902" u="sng">
                <a:solidFill>
                  <a:schemeClr val="hlink"/>
                </a:solidFill>
                <a:hlinkClick r:id="rId4" action="ppaction://hlinksldjump"/>
              </a:rPr>
              <a:t>Dia 63: Aineistosta sitaattien nosto</a:t>
            </a:r>
            <a:endParaRPr sz="1902"/>
          </a:p>
          <a:p>
            <a:pPr marL="457200" lvl="0" indent="-349377" algn="l" rtl="0">
              <a:lnSpc>
                <a:spcPct val="100000"/>
              </a:lnSpc>
              <a:spcBef>
                <a:spcPts val="0"/>
              </a:spcBef>
              <a:spcAft>
                <a:spcPts val="0"/>
              </a:spcAft>
              <a:buSzPts val="1902"/>
              <a:buChar char="●"/>
            </a:pPr>
            <a:r>
              <a:rPr lang="fi-FI" sz="1902"/>
              <a:t>Lisätietoa informoinnista Tietoarkiston</a:t>
            </a:r>
            <a:r>
              <a:rPr lang="fi-FI" sz="1902">
                <a:solidFill>
                  <a:schemeClr val="hlink"/>
                </a:solidFill>
                <a:uFill>
                  <a:noFill/>
                </a:uFill>
                <a:hlinkClick r:id="rId5"/>
              </a:rPr>
              <a:t> </a:t>
            </a:r>
            <a:r>
              <a:rPr lang="fi-FI" sz="1902" u="sng">
                <a:solidFill>
                  <a:schemeClr val="hlink"/>
                </a:solidFill>
                <a:hlinkClick r:id="rId5"/>
              </a:rPr>
              <a:t>Aineistonhallinnan käsikirjasta</a:t>
            </a:r>
            <a:endParaRPr sz="1602"/>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230fa48e8f2_0_2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Tietosuojailmoitus </a:t>
            </a:r>
            <a:endParaRPr/>
          </a:p>
        </p:txBody>
      </p:sp>
      <p:sp>
        <p:nvSpPr>
          <p:cNvPr id="222" name="Google Shape;222;g230fa48e8f2_0_23"/>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457200" lvl="0" indent="-393700" algn="l" rtl="0">
              <a:lnSpc>
                <a:spcPct val="100000"/>
              </a:lnSpc>
              <a:spcBef>
                <a:spcPts val="0"/>
              </a:spcBef>
              <a:spcAft>
                <a:spcPts val="0"/>
              </a:spcAft>
              <a:buSzPts val="2600"/>
              <a:buChar char="●"/>
            </a:pPr>
            <a:r>
              <a:rPr lang="fi-FI" sz="2600"/>
              <a:t>Tietosuojailmoitus on asiakirja, jossa kerrotaan tutkimuksen osallistujille, miten heidän henkilötietojansa käsitellään. </a:t>
            </a:r>
            <a:endParaRPr sz="2600"/>
          </a:p>
          <a:p>
            <a:pPr marL="457200" lvl="0" indent="-393700" algn="l" rtl="0">
              <a:lnSpc>
                <a:spcPct val="100000"/>
              </a:lnSpc>
              <a:spcBef>
                <a:spcPts val="0"/>
              </a:spcBef>
              <a:spcAft>
                <a:spcPts val="0"/>
              </a:spcAft>
              <a:buSzPts val="2600"/>
              <a:buChar char="●"/>
            </a:pPr>
            <a:r>
              <a:rPr lang="fi-FI" sz="2600"/>
              <a:t>Tietosuojailmoitus laatiminen perustuu EU:n tietosuojalainsäädäntöön (GDPR), jonka tavoitteena on suojata ihmisten yksityisyyttä ja oikeuksia.</a:t>
            </a:r>
            <a:endParaRPr sz="2600"/>
          </a:p>
          <a:p>
            <a:pPr marL="457200" lvl="0" indent="-393700" algn="l" rtl="0">
              <a:lnSpc>
                <a:spcPct val="100000"/>
              </a:lnSpc>
              <a:spcBef>
                <a:spcPts val="0"/>
              </a:spcBef>
              <a:spcAft>
                <a:spcPts val="0"/>
              </a:spcAft>
              <a:buSzPts val="2600"/>
              <a:buChar char="●"/>
            </a:pPr>
            <a:r>
              <a:rPr lang="fi-FI" sz="2600"/>
              <a:t>Tietosuojailmoitus annetaan tutkimukseen osallistujille ennen kuin he antavat suostumuksensa tutkimukseen ja henkilötietojensa käyttöön. </a:t>
            </a:r>
            <a:endParaRPr sz="2600"/>
          </a:p>
          <a:p>
            <a:pPr marL="457200" lvl="0" indent="-393700" algn="l" rtl="0">
              <a:lnSpc>
                <a:spcPct val="100000"/>
              </a:lnSpc>
              <a:spcBef>
                <a:spcPts val="0"/>
              </a:spcBef>
              <a:spcAft>
                <a:spcPts val="0"/>
              </a:spcAft>
              <a:buSzPts val="2600"/>
              <a:buChar char="●"/>
            </a:pPr>
            <a:r>
              <a:rPr lang="fi-FI" sz="2600"/>
              <a:t>Osallistujien on annettava riittävästi aikaa tutustua ilmoitukseen ja esittää kysymyksiä. </a:t>
            </a:r>
            <a:endParaRPr sz="2600"/>
          </a:p>
          <a:p>
            <a:pPr marL="457200" lvl="0" indent="-393700" algn="l" rtl="0">
              <a:lnSpc>
                <a:spcPct val="100000"/>
              </a:lnSpc>
              <a:spcBef>
                <a:spcPts val="0"/>
              </a:spcBef>
              <a:spcAft>
                <a:spcPts val="0"/>
              </a:spcAft>
              <a:buSzPts val="2600"/>
              <a:buChar char="●"/>
            </a:pPr>
            <a:r>
              <a:rPr lang="fi-FI" sz="2600" u="sng">
                <a:solidFill>
                  <a:schemeClr val="hlink"/>
                </a:solidFill>
                <a:highlight>
                  <a:srgbClr val="F7F7F8"/>
                </a:highlight>
                <a:hlinkClick r:id="rId3" action="ppaction://hlinksldjump"/>
              </a:rPr>
              <a:t>Dia 45: Usein kysyttyä tietosuojailmoituksesta</a:t>
            </a:r>
            <a:endParaRPr sz="26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26"/>
        <p:cNvGrpSpPr/>
        <p:nvPr/>
      </p:nvGrpSpPr>
      <p:grpSpPr>
        <a:xfrm>
          <a:off x="0" y="0"/>
          <a:ext cx="0" cy="0"/>
          <a:chOff x="0" y="0"/>
          <a:chExt cx="0" cy="0"/>
        </a:xfrm>
      </p:grpSpPr>
      <p:sp>
        <p:nvSpPr>
          <p:cNvPr id="227" name="Google Shape;227;g230fa48e8f2_0_12"/>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Tietosuojailmoituksen sisältö</a:t>
            </a:r>
            <a:endParaRPr/>
          </a:p>
        </p:txBody>
      </p:sp>
      <p:sp>
        <p:nvSpPr>
          <p:cNvPr id="228" name="Google Shape;228;g230fa48e8f2_0_12"/>
          <p:cNvSpPr txBox="1">
            <a:spLocks noGrp="1"/>
          </p:cNvSpPr>
          <p:nvPr>
            <p:ph type="body" idx="1"/>
          </p:nvPr>
        </p:nvSpPr>
        <p:spPr>
          <a:xfrm>
            <a:off x="379600" y="1596325"/>
            <a:ext cx="10779300" cy="5205000"/>
          </a:xfrm>
          <a:prstGeom prst="rect">
            <a:avLst/>
          </a:prstGeom>
          <a:noFill/>
          <a:ln>
            <a:noFill/>
          </a:ln>
        </p:spPr>
        <p:txBody>
          <a:bodyPr spcFirstLastPara="1" wrap="square" lIns="91425" tIns="45700" rIns="91425" bIns="45700" anchor="t" anchorCtr="0">
            <a:noAutofit/>
          </a:bodyPr>
          <a:lstStyle/>
          <a:p>
            <a:pPr marL="457200" marR="0" lvl="0" indent="-368300" algn="l" rtl="0">
              <a:lnSpc>
                <a:spcPct val="100000"/>
              </a:lnSpc>
              <a:spcBef>
                <a:spcPts val="0"/>
              </a:spcBef>
              <a:spcAft>
                <a:spcPts val="0"/>
              </a:spcAft>
              <a:buSzPts val="2200"/>
              <a:buChar char="●"/>
            </a:pPr>
            <a:r>
              <a:rPr lang="fi-FI" sz="2200"/>
              <a:t>Tutkimuksen tarkoitus ja peruste henkilötietojen käsittelylle.</a:t>
            </a:r>
            <a:endParaRPr sz="2200"/>
          </a:p>
          <a:p>
            <a:pPr marL="457200" marR="0" lvl="0" indent="-368300" algn="l" rtl="0">
              <a:lnSpc>
                <a:spcPct val="100000"/>
              </a:lnSpc>
              <a:spcBef>
                <a:spcPts val="0"/>
              </a:spcBef>
              <a:spcAft>
                <a:spcPts val="0"/>
              </a:spcAft>
              <a:buSzPts val="2200"/>
              <a:buChar char="●"/>
            </a:pPr>
            <a:r>
              <a:rPr lang="fi-FI" sz="2200"/>
              <a:t>Rekisterinpitäjän nimi ja yhteystiedot. Rekisterinpitäjä on se taho, joka määrittelee henkilötietojen käsittelyn tarkoitukset ja keinot.</a:t>
            </a:r>
            <a:endParaRPr sz="2200"/>
          </a:p>
          <a:p>
            <a:pPr marL="457200" marR="0" lvl="0" indent="-368300" algn="l" rtl="0">
              <a:lnSpc>
                <a:spcPct val="100000"/>
              </a:lnSpc>
              <a:spcBef>
                <a:spcPts val="0"/>
              </a:spcBef>
              <a:spcAft>
                <a:spcPts val="0"/>
              </a:spcAft>
              <a:buSzPts val="2200"/>
              <a:buChar char="●"/>
            </a:pPr>
            <a:r>
              <a:rPr lang="fi-FI" sz="2200"/>
              <a:t>Mitä henkilötietoja kerätään ja mistä lähteistä.</a:t>
            </a:r>
            <a:endParaRPr sz="2200"/>
          </a:p>
          <a:p>
            <a:pPr marL="457200" marR="0" lvl="0" indent="-368300" algn="l" rtl="0">
              <a:lnSpc>
                <a:spcPct val="100000"/>
              </a:lnSpc>
              <a:spcBef>
                <a:spcPts val="0"/>
              </a:spcBef>
              <a:spcAft>
                <a:spcPts val="0"/>
              </a:spcAft>
              <a:buSzPts val="2200"/>
              <a:buChar char="●"/>
            </a:pPr>
            <a:r>
              <a:rPr lang="fi-FI" sz="2200"/>
              <a:t>Miten henkilötietoja käsitellään, säilytetään ja suojataan.</a:t>
            </a:r>
            <a:endParaRPr sz="2200">
              <a:solidFill>
                <a:srgbClr val="374151"/>
              </a:solidFill>
              <a:highlight>
                <a:srgbClr val="F7F7F8"/>
              </a:highlight>
            </a:endParaRPr>
          </a:p>
          <a:p>
            <a:pPr marL="457200" marR="0" lvl="0" indent="-368300" algn="l" rtl="0">
              <a:lnSpc>
                <a:spcPct val="100000"/>
              </a:lnSpc>
              <a:spcBef>
                <a:spcPts val="0"/>
              </a:spcBef>
              <a:spcAft>
                <a:spcPts val="0"/>
              </a:spcAft>
              <a:buSzPts val="2200"/>
              <a:buChar char="●"/>
            </a:pPr>
            <a:r>
              <a:rPr lang="fi-FI" sz="2200"/>
              <a:t>Kuinka kauan henkilötietoja käsitellään? Esimerkki: </a:t>
            </a:r>
            <a:r>
              <a:rPr lang="fi-FI" sz="2200" u="sng">
                <a:solidFill>
                  <a:schemeClr val="hlink"/>
                </a:solidFill>
                <a:highlight>
                  <a:srgbClr val="F7F7F8"/>
                </a:highlight>
                <a:hlinkClick r:id="rId3" action="ppaction://hlinksldjump"/>
              </a:rPr>
              <a:t>Dia 42: Tutkittavilta pyydettävät luvat/suostumukset</a:t>
            </a:r>
            <a:r>
              <a:rPr lang="fi-FI" sz="2200">
                <a:solidFill>
                  <a:srgbClr val="374151"/>
                </a:solidFill>
                <a:highlight>
                  <a:srgbClr val="F7F7F8"/>
                </a:highlight>
              </a:rPr>
              <a:t> </a:t>
            </a:r>
            <a:r>
              <a:rPr lang="fi-FI" sz="2200"/>
              <a:t>ja</a:t>
            </a:r>
            <a:r>
              <a:rPr lang="fi-FI" sz="2200">
                <a:solidFill>
                  <a:srgbClr val="374151"/>
                </a:solidFill>
                <a:highlight>
                  <a:srgbClr val="F7F7F8"/>
                </a:highlight>
              </a:rPr>
              <a:t> </a:t>
            </a:r>
            <a:r>
              <a:rPr lang="fi-FI" sz="2200" u="sng">
                <a:solidFill>
                  <a:schemeClr val="hlink"/>
                </a:solidFill>
                <a:highlight>
                  <a:srgbClr val="F7F7F8"/>
                </a:highlight>
                <a:hlinkClick r:id="rId4" action="ppaction://hlinksldjump"/>
              </a:rPr>
              <a:t>Dia 44: Tutkittavilta pyydettävät luvat/suostumukset</a:t>
            </a:r>
            <a:r>
              <a:rPr lang="fi-FI" sz="2200">
                <a:solidFill>
                  <a:srgbClr val="374151"/>
                </a:solidFill>
                <a:highlight>
                  <a:srgbClr val="F7F7F8"/>
                </a:highlight>
              </a:rPr>
              <a:t> </a:t>
            </a:r>
            <a:r>
              <a:rPr lang="fi-FI" sz="2200"/>
              <a:t>ja</a:t>
            </a:r>
            <a:r>
              <a:rPr lang="fi-FI" sz="2200">
                <a:solidFill>
                  <a:srgbClr val="374151"/>
                </a:solidFill>
                <a:highlight>
                  <a:srgbClr val="F7F7F8"/>
                </a:highlight>
              </a:rPr>
              <a:t> </a:t>
            </a:r>
            <a:r>
              <a:rPr lang="fi-FI" sz="2200" u="sng">
                <a:solidFill>
                  <a:schemeClr val="hlink"/>
                </a:solidFill>
                <a:highlight>
                  <a:srgbClr val="F7F7F8"/>
                </a:highlight>
                <a:hlinkClick r:id="rId5" action="ppaction://hlinksldjump"/>
              </a:rPr>
              <a:t>Dia 56: Henkilötietojen säilytysaika</a:t>
            </a:r>
            <a:endParaRPr sz="2200">
              <a:solidFill>
                <a:srgbClr val="374151"/>
              </a:solidFill>
              <a:highlight>
                <a:srgbClr val="F7F7F8"/>
              </a:highlight>
            </a:endParaRPr>
          </a:p>
          <a:p>
            <a:pPr marL="457200" marR="0" lvl="0" indent="-368300" algn="l" rtl="0">
              <a:lnSpc>
                <a:spcPct val="100000"/>
              </a:lnSpc>
              <a:spcBef>
                <a:spcPts val="0"/>
              </a:spcBef>
              <a:spcAft>
                <a:spcPts val="0"/>
              </a:spcAft>
              <a:buSzPts val="2200"/>
              <a:buChar char="●"/>
            </a:pPr>
            <a:r>
              <a:rPr lang="fi-FI" sz="2200"/>
              <a:t>Kenelle henkilötietoja luovutetaan ja miksi.</a:t>
            </a:r>
            <a:endParaRPr sz="2200"/>
          </a:p>
          <a:p>
            <a:pPr marL="457200" marR="0" lvl="0" indent="-368300" algn="l" rtl="0">
              <a:lnSpc>
                <a:spcPct val="100000"/>
              </a:lnSpc>
              <a:spcBef>
                <a:spcPts val="0"/>
              </a:spcBef>
              <a:spcAft>
                <a:spcPts val="0"/>
              </a:spcAft>
              <a:buSzPts val="2200"/>
              <a:buChar char="●"/>
            </a:pPr>
            <a:r>
              <a:rPr lang="fi-FI" sz="2200"/>
              <a:t>Mitä oikeuksia osallistujilla on omiin tietoihinsa ja miten he voivat käyttää niitä. Esimerkiksi oikeus saada tietää, mitä tietoja heistä on tallennettu, oikeus pyytää tietojen korjaamista tai poistamista ja oikeus vastustaa tietojen käsittelyä.</a:t>
            </a:r>
            <a:endParaRPr sz="2200"/>
          </a:p>
          <a:p>
            <a:pPr marL="457200" marR="0" lvl="0" indent="-368300" algn="l" rtl="0">
              <a:lnSpc>
                <a:spcPct val="100000"/>
              </a:lnSpc>
              <a:spcBef>
                <a:spcPts val="0"/>
              </a:spcBef>
              <a:spcAft>
                <a:spcPts val="0"/>
              </a:spcAft>
              <a:buSzPts val="2200"/>
              <a:buChar char="●"/>
            </a:pPr>
            <a:r>
              <a:rPr lang="fi-FI" sz="2200"/>
              <a:t>Miten osallistujat voivat ottaa yhteyttä rekisterinpitäjään tai tietosuojavaltuutettuun, jos heillä on kysyttävää tai huolia tietosuojasta.</a:t>
            </a:r>
            <a:endParaRPr sz="22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32"/>
        <p:cNvGrpSpPr/>
        <p:nvPr/>
      </p:nvGrpSpPr>
      <p:grpSpPr>
        <a:xfrm>
          <a:off x="0" y="0"/>
          <a:ext cx="0" cy="0"/>
          <a:chOff x="0" y="0"/>
          <a:chExt cx="0" cy="0"/>
        </a:xfrm>
      </p:grpSpPr>
      <p:sp>
        <p:nvSpPr>
          <p:cNvPr id="233" name="Google Shape;233;g1ef97d3cd3c_0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Tutkimusluvat</a:t>
            </a:r>
            <a:endParaRPr/>
          </a:p>
        </p:txBody>
      </p:sp>
      <p:sp>
        <p:nvSpPr>
          <p:cNvPr id="234" name="Google Shape;234;g1ef97d3cd3c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rmAutofit/>
          </a:bodyPr>
          <a:lstStyle/>
          <a:p>
            <a:pPr marL="457200" marR="0" lvl="0" indent="-393700" algn="l" rtl="0">
              <a:lnSpc>
                <a:spcPct val="100000"/>
              </a:lnSpc>
              <a:spcBef>
                <a:spcPts val="0"/>
              </a:spcBef>
              <a:spcAft>
                <a:spcPts val="0"/>
              </a:spcAft>
              <a:buSzPts val="2600"/>
              <a:buChar char="●"/>
            </a:pPr>
            <a:r>
              <a:rPr lang="fi-FI" sz="2600"/>
              <a:t>Opiskelijan pitää selvittää opinnäytetyön kohteena olevasta organisaatiosta, tarvitseeko hän tutkimusluvan ja tarkistaa kyseisen organisaation tutkimuslupakäytännöt (esim. mitä dokumentteja tarvitaan)</a:t>
            </a:r>
            <a:endParaRPr sz="2600"/>
          </a:p>
          <a:p>
            <a:pPr marL="457200" marR="0" lvl="0" indent="-393700" algn="l" rtl="0">
              <a:lnSpc>
                <a:spcPct val="100000"/>
              </a:lnSpc>
              <a:spcBef>
                <a:spcPts val="0"/>
              </a:spcBef>
              <a:spcAft>
                <a:spcPts val="0"/>
              </a:spcAft>
              <a:buSzPts val="2600"/>
              <a:buChar char="●"/>
            </a:pPr>
            <a:r>
              <a:rPr lang="fi-FI" sz="2600"/>
              <a:t>Varsinaista tutkimuslupaa ei tarvitse hakea silloin, jos pyydetään apua </a:t>
            </a:r>
            <a:r>
              <a:rPr lang="fi-FI" sz="26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8"/>
                  </a:ext>
                </a:extLst>
              </a:rPr>
              <a:t>tutkimuskutsun</a:t>
            </a:r>
            <a:r>
              <a:rPr lang="fi-FI" sz="2600"/>
              <a:t> välittämiseen esimerkiksi ammattijärjestöltä tai potilasjärjestöltä.</a:t>
            </a:r>
            <a:endParaRPr sz="2600"/>
          </a:p>
          <a:p>
            <a:pPr marL="0" lvl="0" indent="0" algn="l" rtl="0">
              <a:lnSpc>
                <a:spcPct val="100000"/>
              </a:lnSpc>
              <a:spcBef>
                <a:spcPts val="0"/>
              </a:spcBef>
              <a:spcAft>
                <a:spcPts val="0"/>
              </a:spcAft>
              <a:buNone/>
            </a:pPr>
            <a:r>
              <a:rPr lang="fi-FI" sz="2600"/>
              <a:t>Esimerkkikysymys tutkimusluvista  </a:t>
            </a:r>
            <a:r>
              <a:rPr lang="fi-FI" sz="2600" u="sng">
                <a:solidFill>
                  <a:schemeClr val="hlink"/>
                </a:solidFill>
                <a:hlinkClick r:id="rId3" action="ppaction://hlinksldjump"/>
              </a:rPr>
              <a:t>Dia 40: Tutkimusluvat</a:t>
            </a:r>
            <a:r>
              <a:rPr lang="fi-FI" sz="2600"/>
              <a:t> </a:t>
            </a:r>
            <a:endParaRPr sz="2600"/>
          </a:p>
          <a:p>
            <a:pPr marL="0" lvl="0" indent="0" algn="l" rtl="0">
              <a:lnSpc>
                <a:spcPct val="100000"/>
              </a:lnSpc>
              <a:spcBef>
                <a:spcPts val="0"/>
              </a:spcBef>
              <a:spcAft>
                <a:spcPts val="0"/>
              </a:spcAft>
              <a:buNone/>
            </a:pPr>
            <a:r>
              <a:rPr lang="fi-FI" sz="2600"/>
              <a:t>Esimerkkikysymyksiä aineiston käytöstä sopimiseen: </a:t>
            </a:r>
            <a:r>
              <a:rPr lang="fi-FI" sz="2600" u="sng">
                <a:solidFill>
                  <a:schemeClr val="hlink"/>
                </a:solidFill>
                <a:hlinkClick r:id="rId4" action="ppaction://hlinksldjump"/>
              </a:rPr>
              <a:t>Dia 41: Aineiston käytöstä sopiminen</a:t>
            </a:r>
            <a:r>
              <a:rPr lang="fi-FI" sz="2600"/>
              <a:t>  ja </a:t>
            </a:r>
            <a:r>
              <a:rPr lang="fi-FI" sz="2600" u="sng">
                <a:solidFill>
                  <a:schemeClr val="hlink"/>
                </a:solidFill>
                <a:hlinkClick r:id="rId5" action="ppaction://hlinksldjump"/>
              </a:rPr>
              <a:t>Dia 61: Tutkimuslupa työpajassa</a:t>
            </a:r>
            <a:endParaRPr sz="260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39" name="Google Shape;239;g29d5696e979_1_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100"/>
              <a:buFont typeface="Arial"/>
              <a:buNone/>
            </a:pPr>
            <a:r>
              <a:rPr lang="fi-FI"/>
              <a:t>Aineiston</a:t>
            </a:r>
            <a:r>
              <a:rPr lang="fi-F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9"/>
                  </a:ext>
                </a:extLst>
              </a:rPr>
              <a:t>keruun suunnittelu</a:t>
            </a:r>
            <a:endParaRPr/>
          </a:p>
        </p:txBody>
      </p:sp>
      <p:sp>
        <p:nvSpPr>
          <p:cNvPr id="240" name="Google Shape;240;g29d5696e979_1_6"/>
          <p:cNvSpPr txBox="1">
            <a:spLocks noGrp="1"/>
          </p:cNvSpPr>
          <p:nvPr>
            <p:ph type="body" idx="1"/>
          </p:nvPr>
        </p:nvSpPr>
        <p:spPr>
          <a:xfrm>
            <a:off x="440725" y="1445500"/>
            <a:ext cx="10913100" cy="5127900"/>
          </a:xfrm>
          <a:prstGeom prst="rect">
            <a:avLst/>
          </a:prstGeom>
          <a:noFill/>
          <a:ln>
            <a:noFill/>
          </a:ln>
        </p:spPr>
        <p:txBody>
          <a:bodyPr spcFirstLastPara="1" wrap="square" lIns="91425" tIns="45700" rIns="91425" bIns="45700" anchor="t" anchorCtr="0">
            <a:noAutofit/>
          </a:bodyPr>
          <a:lstStyle/>
          <a:p>
            <a:pPr marL="457200" marR="0" lvl="0" indent="-349250" algn="l" rtl="0">
              <a:lnSpc>
                <a:spcPct val="100000"/>
              </a:lnSpc>
              <a:spcBef>
                <a:spcPts val="0"/>
              </a:spcBef>
              <a:spcAft>
                <a:spcPts val="0"/>
              </a:spcAft>
              <a:buSzPts val="1900"/>
              <a:buChar char="●"/>
            </a:pPr>
            <a:r>
              <a:rPr lang="fi-FI" sz="1900"/>
              <a:t>Aineistonkeruun suunnittelussa opiskelijan tulee noudattaa henkilötietojen keruun minimoinnin periaatetta, eli kerätä ainoastaan ne henkilötiedot, jotka ovat välttämättömiä opinnäytetyön kannalta. </a:t>
            </a:r>
            <a:endParaRPr sz="1900"/>
          </a:p>
          <a:p>
            <a:pPr marL="457200" marR="0" lvl="0" indent="-349250" algn="l" rtl="0">
              <a:lnSpc>
                <a:spcPct val="100000"/>
              </a:lnSpc>
              <a:spcBef>
                <a:spcPts val="0"/>
              </a:spcBef>
              <a:spcAft>
                <a:spcPts val="0"/>
              </a:spcAft>
              <a:buSzPts val="1900"/>
              <a:buChar char="●"/>
            </a:pPr>
            <a:r>
              <a:rPr lang="fi-FI" sz="1900"/>
              <a:t>Aineistonkeruussa kiinnitetään huomioita keruuvälineen tietoturvaan ja siihen, miten henkilötiedot siirtyvät mm. keruuvälineestä tiedostoihin ja tiedostot eri ohjelmien välillä. </a:t>
            </a:r>
            <a:endParaRPr sz="1900"/>
          </a:p>
          <a:p>
            <a:pPr marL="0" marR="0" lvl="0" indent="0" algn="l" rtl="0">
              <a:lnSpc>
                <a:spcPct val="100000"/>
              </a:lnSpc>
              <a:spcBef>
                <a:spcPts val="0"/>
              </a:spcBef>
              <a:spcAft>
                <a:spcPts val="0"/>
              </a:spcAft>
              <a:buNone/>
            </a:pPr>
            <a:r>
              <a:rPr lang="fi-FI" sz="1900" b="1"/>
              <a:t>Esimerkiksi:</a:t>
            </a:r>
            <a:endParaRPr sz="1900" b="1"/>
          </a:p>
          <a:p>
            <a:pPr marL="457200" lvl="0" indent="-349250" algn="l" rtl="0">
              <a:lnSpc>
                <a:spcPct val="100000"/>
              </a:lnSpc>
              <a:spcBef>
                <a:spcPts val="0"/>
              </a:spcBef>
              <a:spcAft>
                <a:spcPts val="0"/>
              </a:spcAft>
              <a:buSzPts val="1900"/>
              <a:buChar char="●"/>
            </a:pPr>
            <a:r>
              <a:rPr lang="fi-FI" sz="1900"/>
              <a:t>Kyselyssä kannattaa välttää sellaisia avokysymyksiä, joiden vastauksiin voi sisältyä henkilötietoja</a:t>
            </a:r>
            <a:endParaRPr sz="1900"/>
          </a:p>
          <a:p>
            <a:pPr marL="457200" lvl="0" indent="-349250" algn="l" rtl="0">
              <a:lnSpc>
                <a:spcPct val="100000"/>
              </a:lnSpc>
              <a:spcBef>
                <a:spcPts val="0"/>
              </a:spcBef>
              <a:spcAft>
                <a:spcPts val="0"/>
              </a:spcAft>
              <a:buSzPts val="1900"/>
              <a:buChar char="●"/>
            </a:pPr>
            <a:r>
              <a:rPr lang="fi-FI" sz="1900"/>
              <a:t>Haastattelua tehdessä tutkittavaa voi muistuttaa siitä, ettei mainitse haastattelun aikana kenenkään kolmannen osapuolen asioita vaan pitäytyy haastattelun aiheessa.</a:t>
            </a:r>
            <a:endParaRPr sz="1900"/>
          </a:p>
          <a:p>
            <a:pPr marL="457200" lvl="0" indent="-349250" algn="l" rtl="0">
              <a:lnSpc>
                <a:spcPct val="100000"/>
              </a:lnSpc>
              <a:spcBef>
                <a:spcPts val="0"/>
              </a:spcBef>
              <a:spcAft>
                <a:spcPts val="0"/>
              </a:spcAft>
              <a:buSzPts val="1900"/>
              <a:buChar char="●"/>
            </a:pPr>
            <a:r>
              <a:rPr lang="fi-FI" sz="1900"/>
              <a:t>Huolehditaan siitä, että haastatteluiden tallentamiseen ja videoimiseen käytetyt laitteet eivät päädy ulkopuoliseen käyttöön niin kauan kuin ne sisältävät haastatteluaineistoja.</a:t>
            </a:r>
            <a:endParaRPr sz="1900"/>
          </a:p>
          <a:p>
            <a:pPr marL="457200" lvl="0" indent="-349250" algn="l" rtl="0">
              <a:lnSpc>
                <a:spcPct val="100000"/>
              </a:lnSpc>
              <a:spcBef>
                <a:spcPts val="0"/>
              </a:spcBef>
              <a:spcAft>
                <a:spcPts val="0"/>
              </a:spcAft>
              <a:buSzPts val="1900"/>
              <a:buChar char="●"/>
            </a:pPr>
            <a:r>
              <a:rPr lang="fi-FI" sz="1900"/>
              <a:t>Siirretään ja tuhotaan tallenteet (ääni, video) mahdollisimman pian keruun jälkeen alkuperäisistä keruuvälineistä.</a:t>
            </a:r>
            <a:endParaRPr sz="1900"/>
          </a:p>
          <a:p>
            <a:pPr marL="457200" lvl="0" indent="-349250" algn="l" rtl="0">
              <a:lnSpc>
                <a:spcPct val="100000"/>
              </a:lnSpc>
              <a:spcBef>
                <a:spcPts val="0"/>
              </a:spcBef>
              <a:spcAft>
                <a:spcPts val="0"/>
              </a:spcAft>
              <a:buSzPts val="1900"/>
              <a:buChar char="●"/>
            </a:pPr>
            <a:r>
              <a:rPr lang="fi-FI" sz="1900"/>
              <a:t>Varmistetaan, tarvitaanko suojattua yhteyttä (kryptattu tiedosto), kun tiedostoja siirretään välineestä toiseen. </a:t>
            </a:r>
            <a:endParaRPr sz="1900"/>
          </a:p>
          <a:p>
            <a:pPr marL="457200" lvl="0" indent="-349250" algn="l" rtl="0">
              <a:lnSpc>
                <a:spcPct val="100000"/>
              </a:lnSpc>
              <a:spcBef>
                <a:spcPts val="0"/>
              </a:spcBef>
              <a:spcAft>
                <a:spcPts val="0"/>
              </a:spcAft>
              <a:buSzPts val="1900"/>
              <a:buChar char="●"/>
            </a:pPr>
            <a:r>
              <a:rPr lang="fi-FI" sz="1900"/>
              <a:t>Katso esimerkit aineiston keruusta ja käsittelystä: </a:t>
            </a:r>
            <a:r>
              <a:rPr lang="fi-FI" sz="1900" u="sng">
                <a:solidFill>
                  <a:schemeClr val="hlink"/>
                </a:solidFill>
                <a:hlinkClick r:id="rId3" action="ppaction://hlinksldjump"/>
              </a:rPr>
              <a:t>Dia 53: Aineiston keruu sosiaalisesta mediasta</a:t>
            </a:r>
            <a:r>
              <a:rPr lang="fi-FI" sz="1900"/>
              <a:t> ja </a:t>
            </a:r>
            <a:r>
              <a:rPr lang="fi-FI" sz="1900" u="sng">
                <a:solidFill>
                  <a:schemeClr val="hlink"/>
                </a:solidFill>
                <a:hlinkClick r:id="rId4" action="ppaction://hlinksldjump"/>
              </a:rPr>
              <a:t>Dia 54: Aineiston keruu kaupallisen sovelluksen avulla</a:t>
            </a:r>
            <a:r>
              <a:rPr lang="fi-FI" sz="1900"/>
              <a:t> ja </a:t>
            </a:r>
            <a:r>
              <a:rPr lang="fi-FI" sz="1900" u="sng">
                <a:solidFill>
                  <a:schemeClr val="hlink"/>
                </a:solidFill>
                <a:hlinkClick r:id="rId5" action="ppaction://hlinksldjump"/>
              </a:rPr>
              <a:t>Dia 57: Henkilötietojen käsittely haastattelussa</a:t>
            </a:r>
            <a:r>
              <a:rPr lang="fi-FI" sz="1900"/>
              <a:t> ja </a:t>
            </a:r>
            <a:r>
              <a:rPr lang="fi-FI" sz="1900" u="sng">
                <a:solidFill>
                  <a:schemeClr val="hlink"/>
                </a:solidFill>
                <a:hlinkClick r:id="rId6" action="ppaction://hlinksldjump"/>
              </a:rPr>
              <a:t>Dia 58: Henkilötietojen käsittely</a:t>
            </a:r>
            <a:endParaRPr sz="190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44"/>
        <p:cNvGrpSpPr/>
        <p:nvPr/>
      </p:nvGrpSpPr>
      <p:grpSpPr>
        <a:xfrm>
          <a:off x="0" y="0"/>
          <a:ext cx="0" cy="0"/>
          <a:chOff x="0" y="0"/>
          <a:chExt cx="0" cy="0"/>
        </a:xfrm>
      </p:grpSpPr>
      <p:sp>
        <p:nvSpPr>
          <p:cNvPr id="245" name="Google Shape;245;g29bf943582e_1_6"/>
          <p:cNvSpPr txBox="1">
            <a:spLocks noGrp="1"/>
          </p:cNvSpPr>
          <p:nvPr>
            <p:ph type="title"/>
          </p:nvPr>
        </p:nvSpPr>
        <p:spPr>
          <a:xfrm>
            <a:off x="838200" y="23375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0"/>
                  </a:ext>
                </a:extLst>
              </a:rPr>
              <a:t>Henkilötietojen suojaaminen</a:t>
            </a:r>
            <a:endParaRPr/>
          </a:p>
        </p:txBody>
      </p:sp>
      <p:sp>
        <p:nvSpPr>
          <p:cNvPr id="246" name="Google Shape;246;g29bf943582e_1_6"/>
          <p:cNvSpPr txBox="1">
            <a:spLocks noGrp="1"/>
          </p:cNvSpPr>
          <p:nvPr>
            <p:ph type="body" idx="1"/>
          </p:nvPr>
        </p:nvSpPr>
        <p:spPr>
          <a:xfrm>
            <a:off x="225150" y="3268775"/>
            <a:ext cx="7360800" cy="3589500"/>
          </a:xfrm>
          <a:prstGeom prst="rect">
            <a:avLst/>
          </a:prstGeom>
          <a:noFill/>
          <a:ln>
            <a:noFill/>
          </a:ln>
        </p:spPr>
        <p:txBody>
          <a:bodyPr spcFirstLastPara="1" wrap="square" lIns="91425" tIns="45700" rIns="91425" bIns="45700" anchor="t" anchorCtr="0">
            <a:noAutofit/>
          </a:bodyPr>
          <a:lstStyle/>
          <a:p>
            <a:pPr marL="457200" lvl="0" indent="-368300" algn="l" rtl="0">
              <a:lnSpc>
                <a:spcPct val="100000"/>
              </a:lnSpc>
              <a:spcBef>
                <a:spcPts val="0"/>
              </a:spcBef>
              <a:spcAft>
                <a:spcPts val="0"/>
              </a:spcAft>
              <a:buSzPts val="2200"/>
              <a:buChar char="●"/>
            </a:pPr>
            <a:r>
              <a:rPr lang="fi-FI" sz="2200"/>
              <a:t>Henkilötietojen </a:t>
            </a:r>
            <a:r>
              <a:rPr lang="fi-FI" sz="2200" b="1"/>
              <a:t>käsittelyn suojatoimet</a:t>
            </a:r>
            <a:r>
              <a:rPr lang="fi-FI" sz="2200"/>
              <a:t> ovat </a:t>
            </a:r>
            <a:endParaRPr sz="2200"/>
          </a:p>
          <a:p>
            <a:pPr marL="914400" lvl="1" indent="-355600" algn="l" rtl="0">
              <a:lnSpc>
                <a:spcPct val="100000"/>
              </a:lnSpc>
              <a:spcBef>
                <a:spcPts val="0"/>
              </a:spcBef>
              <a:spcAft>
                <a:spcPts val="0"/>
              </a:spcAft>
              <a:buSzPts val="2000"/>
              <a:buChar char="○"/>
            </a:pPr>
            <a:r>
              <a:rPr lang="fi-FI" sz="2000"/>
              <a:t>minimointi </a:t>
            </a:r>
            <a:endParaRPr sz="2000"/>
          </a:p>
          <a:p>
            <a:pPr marL="914400" lvl="1" indent="-355600" algn="l" rtl="0">
              <a:lnSpc>
                <a:spcPct val="100000"/>
              </a:lnSpc>
              <a:spcBef>
                <a:spcPts val="0"/>
              </a:spcBef>
              <a:spcAft>
                <a:spcPts val="0"/>
              </a:spcAft>
              <a:buSzPts val="2000"/>
              <a:buChar char="○"/>
            </a:pPr>
            <a:r>
              <a:rPr lang="fi-FI" sz="2000" u="sng">
                <a:solidFill>
                  <a:schemeClr val="hlink"/>
                </a:solidFill>
                <a:hlinkClick r:id="rId3" action="ppaction://hlinksldjump"/>
              </a:rPr>
              <a:t>pseudonymisointi</a:t>
            </a:r>
            <a:endParaRPr sz="2000"/>
          </a:p>
          <a:p>
            <a:pPr marL="914400" lvl="1" indent="-355600" algn="l" rtl="0">
              <a:lnSpc>
                <a:spcPct val="100000"/>
              </a:lnSpc>
              <a:spcBef>
                <a:spcPts val="0"/>
              </a:spcBef>
              <a:spcAft>
                <a:spcPts val="0"/>
              </a:spcAft>
              <a:buSzPts val="2000"/>
              <a:buChar char="○"/>
            </a:pPr>
            <a:r>
              <a:rPr lang="fi-FI" sz="2000" u="sng">
                <a:solidFill>
                  <a:schemeClr val="hlink"/>
                </a:solidFill>
                <a:hlinkClick r:id="rId4" action="ppaction://hlinksldjump"/>
              </a:rPr>
              <a:t>anonymisointi</a:t>
            </a:r>
            <a:r>
              <a:rPr lang="fi-FI" sz="2000"/>
              <a:t>.</a:t>
            </a:r>
            <a:endParaRPr sz="2000"/>
          </a:p>
          <a:p>
            <a:pPr marL="457200" lvl="0" indent="-368300" algn="l" rtl="0">
              <a:lnSpc>
                <a:spcPct val="100000"/>
              </a:lnSpc>
              <a:spcBef>
                <a:spcPts val="0"/>
              </a:spcBef>
              <a:spcAft>
                <a:spcPts val="0"/>
              </a:spcAft>
              <a:buSzPts val="2200"/>
              <a:buChar char="●"/>
            </a:pPr>
            <a:r>
              <a:rPr lang="fi-FI" sz="2200" b="1"/>
              <a:t>Teknisiä suojaustoimenpiteitä </a:t>
            </a:r>
            <a:r>
              <a:rPr lang="fi-FI" sz="2200"/>
              <a:t>ovat </a:t>
            </a:r>
            <a:endParaRPr sz="2200"/>
          </a:p>
          <a:p>
            <a:pPr marL="914400" lvl="1" indent="-355600" algn="l" rtl="0">
              <a:lnSpc>
                <a:spcPct val="100000"/>
              </a:lnSpc>
              <a:spcBef>
                <a:spcPts val="0"/>
              </a:spcBef>
              <a:spcAft>
                <a:spcPts val="0"/>
              </a:spcAft>
              <a:buSzPts val="2000"/>
              <a:buChar char="○"/>
            </a:pPr>
            <a:r>
              <a:rPr lang="fi-FI" sz="2000"/>
              <a:t>tiedostojen salaaminen (kryptaus)</a:t>
            </a:r>
            <a:endParaRPr sz="2000"/>
          </a:p>
          <a:p>
            <a:pPr marL="914400" lvl="1" indent="-355600" algn="l" rtl="0">
              <a:lnSpc>
                <a:spcPct val="100000"/>
              </a:lnSpc>
              <a:spcBef>
                <a:spcPts val="0"/>
              </a:spcBef>
              <a:spcAft>
                <a:spcPts val="0"/>
              </a:spcAft>
              <a:buSzPts val="2000"/>
              <a:buChar char="○"/>
            </a:pPr>
            <a:r>
              <a:rPr lang="fi-FI" sz="2000"/>
              <a:t>erilaiset pääsyn hallintaan liittyvät toimet (salasanasuojaus, kaksivaiheinen tunnistautuminen).</a:t>
            </a:r>
            <a:endParaRPr sz="2000"/>
          </a:p>
        </p:txBody>
      </p:sp>
      <p:sp>
        <p:nvSpPr>
          <p:cNvPr id="247" name="Google Shape;247;g29bf943582e_1_6"/>
          <p:cNvSpPr txBox="1"/>
          <p:nvPr/>
        </p:nvSpPr>
        <p:spPr>
          <a:xfrm>
            <a:off x="7523775" y="2842425"/>
            <a:ext cx="3957300" cy="3988500"/>
          </a:xfrm>
          <a:prstGeom prst="rect">
            <a:avLst/>
          </a:prstGeom>
          <a:noFill/>
          <a:ln w="19050"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l" rtl="0">
              <a:lnSpc>
                <a:spcPct val="90000"/>
              </a:lnSpc>
              <a:spcBef>
                <a:spcPts val="0"/>
              </a:spcBef>
              <a:spcAft>
                <a:spcPts val="0"/>
              </a:spcAft>
              <a:buNone/>
            </a:pPr>
            <a:r>
              <a:rPr lang="fi-FI" sz="2200">
                <a:solidFill>
                  <a:schemeClr val="dk1"/>
                </a:solidFill>
                <a:latin typeface="Calibri"/>
                <a:ea typeface="Calibri"/>
                <a:cs typeface="Calibri"/>
                <a:sym typeface="Calibri"/>
              </a:rPr>
              <a:t>Opiskelijaa ohjeistetaan </a:t>
            </a:r>
            <a:r>
              <a:rPr lang="fi-FI" sz="2200" b="1">
                <a:solidFill>
                  <a:schemeClr val="dk1"/>
                </a:solidFill>
                <a:latin typeface="Calibri"/>
                <a:ea typeface="Calibri"/>
                <a:cs typeface="Calibri"/>
                <a:sym typeface="Calibri"/>
              </a:rPr>
              <a:t>minimoimaan </a:t>
            </a:r>
            <a:r>
              <a:rPr lang="fi-FI" sz="2200">
                <a:solidFill>
                  <a:schemeClr val="dk1"/>
                </a:solidFill>
                <a:latin typeface="Calibri"/>
                <a:ea typeface="Calibri"/>
                <a:cs typeface="Calibri"/>
                <a:sym typeface="Calibri"/>
              </a:rPr>
              <a:t>henkilötietojen käsittelyä:</a:t>
            </a:r>
            <a:endParaRPr sz="1500">
              <a:solidFill>
                <a:schemeClr val="dk1"/>
              </a:solidFill>
              <a:latin typeface="Calibri"/>
              <a:ea typeface="Calibri"/>
              <a:cs typeface="Calibri"/>
              <a:sym typeface="Calibri"/>
            </a:endParaRPr>
          </a:p>
          <a:p>
            <a:pPr marL="457200" lvl="0" indent="-355600" algn="l" rtl="0">
              <a:spcBef>
                <a:spcPts val="0"/>
              </a:spcBef>
              <a:spcAft>
                <a:spcPts val="0"/>
              </a:spcAft>
              <a:buClr>
                <a:schemeClr val="dk1"/>
              </a:buClr>
              <a:buSzPts val="2000"/>
              <a:buFont typeface="Calibri"/>
              <a:buChar char="•"/>
            </a:pPr>
            <a:r>
              <a:rPr lang="fi-FI" sz="2000">
                <a:solidFill>
                  <a:schemeClr val="dk1"/>
                </a:solidFill>
                <a:latin typeface="Calibri"/>
                <a:ea typeface="Calibri"/>
                <a:cs typeface="Calibri"/>
                <a:sym typeface="Calibri"/>
              </a:rPr>
              <a:t>Kerätään vain sellaisia henkilötietoja, joita tutkimuksessa tarvitaan.</a:t>
            </a:r>
            <a:endParaRPr sz="2000">
              <a:solidFill>
                <a:schemeClr val="dk1"/>
              </a:solidFill>
              <a:latin typeface="Calibri"/>
              <a:ea typeface="Calibri"/>
              <a:cs typeface="Calibri"/>
              <a:sym typeface="Calibri"/>
            </a:endParaRPr>
          </a:p>
          <a:p>
            <a:pPr marL="457200" lvl="0" indent="-355600" algn="l" rtl="0">
              <a:spcBef>
                <a:spcPts val="0"/>
              </a:spcBef>
              <a:spcAft>
                <a:spcPts val="0"/>
              </a:spcAft>
              <a:buClr>
                <a:schemeClr val="dk1"/>
              </a:buClr>
              <a:buSzPts val="2000"/>
              <a:buFont typeface="Calibri"/>
              <a:buChar char="•"/>
            </a:pPr>
            <a:r>
              <a:rPr lang="fi-FI" sz="2000">
                <a:solidFill>
                  <a:schemeClr val="dk1"/>
                </a:solidFill>
                <a:latin typeface="Calibri"/>
                <a:ea typeface="Calibri"/>
                <a:cs typeface="Calibri"/>
                <a:sym typeface="Calibri"/>
              </a:rPr>
              <a:t>Poistetaan haastateltavien kertomat ylimääräiset asiat aineistosta.</a:t>
            </a:r>
            <a:endParaRPr sz="2000">
              <a:solidFill>
                <a:schemeClr val="dk1"/>
              </a:solidFill>
              <a:latin typeface="Calibri"/>
              <a:ea typeface="Calibri"/>
              <a:cs typeface="Calibri"/>
              <a:sym typeface="Calibri"/>
            </a:endParaRPr>
          </a:p>
          <a:p>
            <a:pPr marL="457200" lvl="0" indent="-355600" algn="l" rtl="0">
              <a:spcBef>
                <a:spcPts val="0"/>
              </a:spcBef>
              <a:spcAft>
                <a:spcPts val="0"/>
              </a:spcAft>
              <a:buClr>
                <a:schemeClr val="dk1"/>
              </a:buClr>
              <a:buSzPts val="2000"/>
              <a:buFont typeface="Calibri"/>
              <a:buChar char="•"/>
            </a:pPr>
            <a:r>
              <a:rPr lang="fi-FI" sz="2000">
                <a:solidFill>
                  <a:schemeClr val="dk1"/>
                </a:solidFill>
                <a:latin typeface="Calibri"/>
                <a:ea typeface="Calibri"/>
                <a:cs typeface="Calibri"/>
                <a:sym typeface="Calibri"/>
              </a:rPr>
              <a:t>Poistetaan henkilötiedot aineistosta heti kun niitä ei enää tarvita.</a:t>
            </a:r>
            <a:endParaRPr sz="2000">
              <a:solidFill>
                <a:schemeClr val="dk1"/>
              </a:solidFill>
              <a:latin typeface="Calibri"/>
              <a:ea typeface="Calibri"/>
              <a:cs typeface="Calibri"/>
              <a:sym typeface="Calibri"/>
            </a:endParaRPr>
          </a:p>
        </p:txBody>
      </p:sp>
      <p:sp>
        <p:nvSpPr>
          <p:cNvPr id="248" name="Google Shape;248;g29bf943582e_1_6"/>
          <p:cNvSpPr txBox="1"/>
          <p:nvPr/>
        </p:nvSpPr>
        <p:spPr>
          <a:xfrm>
            <a:off x="297700" y="1272525"/>
            <a:ext cx="11380200" cy="1569900"/>
          </a:xfrm>
          <a:prstGeom prst="rect">
            <a:avLst/>
          </a:prstGeom>
          <a:noFill/>
          <a:ln>
            <a:noFill/>
          </a:ln>
        </p:spPr>
        <p:txBody>
          <a:bodyPr spcFirstLastPara="1" wrap="square" lIns="91425" tIns="91425" rIns="91425" bIns="91425" anchor="t" anchorCtr="0">
            <a:spAutoFit/>
          </a:bodyPr>
          <a:lstStyle/>
          <a:p>
            <a:pPr marL="0" lvl="0" indent="0" algn="l" rtl="0">
              <a:lnSpc>
                <a:spcPct val="90000"/>
              </a:lnSpc>
              <a:spcBef>
                <a:spcPts val="0"/>
              </a:spcBef>
              <a:spcAft>
                <a:spcPts val="0"/>
              </a:spcAft>
              <a:buNone/>
            </a:pPr>
            <a:r>
              <a:rPr lang="fi-FI" sz="2000">
                <a:solidFill>
                  <a:schemeClr val="dk1"/>
                </a:solidFill>
                <a:latin typeface="Calibri"/>
                <a:ea typeface="Calibri"/>
                <a:cs typeface="Calibri"/>
                <a:sym typeface="Calibri"/>
              </a:rPr>
              <a:t>Henkilötietoa sisältävään aineistoon liittyy riskejä, sillä henkilö voidaan tunnistaa suoraan tai muihin tietoihin yhdistämällä: Kukaan ei halua, että tutkittavien antamat esimerkiksi luottamukselliset tiedot joutuvat vääriin käsiin tai ylipäätään kenellekään, joille niiden ei kuuluisi joutua. </a:t>
            </a:r>
            <a:r>
              <a:rPr lang="fi-FI" sz="2000">
                <a:solidFill>
                  <a:srgbClr val="1F2425"/>
                </a:solidFill>
                <a:latin typeface="Calibri"/>
                <a:ea typeface="Calibri"/>
                <a:cs typeface="Calibri"/>
                <a:sym typeface="Calibri"/>
              </a:rPr>
              <a:t>Tutkittavien yksityisyyden suojaa ei saa vaarantaa aineiston huolimattomalla käsittelyllä.</a:t>
            </a:r>
            <a:endParaRPr sz="2000">
              <a:solidFill>
                <a:schemeClr val="dk1"/>
              </a:solidFill>
              <a:latin typeface="Calibri"/>
              <a:ea typeface="Calibri"/>
              <a:cs typeface="Calibri"/>
              <a:sym typeface="Calibri"/>
            </a:endParaRPr>
          </a:p>
          <a:p>
            <a:pPr marL="0" lvl="0" indent="0" algn="l" rtl="0">
              <a:lnSpc>
                <a:spcPct val="90000"/>
              </a:lnSpc>
              <a:spcBef>
                <a:spcPts val="0"/>
              </a:spcBef>
              <a:spcAft>
                <a:spcPts val="0"/>
              </a:spcAft>
              <a:buClr>
                <a:schemeClr val="dk1"/>
              </a:buClr>
              <a:buSzPts val="1100"/>
              <a:buFont typeface="Arial"/>
              <a:buNone/>
            </a:pPr>
            <a:r>
              <a:rPr lang="fi-FI" sz="2000">
                <a:solidFill>
                  <a:schemeClr val="dk1"/>
                </a:solidFill>
                <a:latin typeface="Calibri"/>
                <a:ea typeface="Calibri"/>
                <a:cs typeface="Calibri"/>
                <a:sym typeface="Calibri"/>
              </a:rPr>
              <a:t>Jotta tällaiselta kauhuskenaariolta vältyttäisiin, voidaan aineistoa suojata erilaisin menetelmin.</a:t>
            </a:r>
            <a:endParaRPr sz="2800">
              <a:solidFill>
                <a:schemeClr val="dk1"/>
              </a:solidFill>
              <a:latin typeface="Calibri"/>
              <a:ea typeface="Calibri"/>
              <a:cs typeface="Calibri"/>
              <a:sym typeface="Calibri"/>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g213a6336055_0_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Pseudonymisoitu aineisto</a:t>
            </a:r>
            <a:endParaRPr/>
          </a:p>
        </p:txBody>
      </p:sp>
      <p:sp>
        <p:nvSpPr>
          <p:cNvPr id="254" name="Google Shape;254;g213a6336055_0_5"/>
          <p:cNvSpPr txBox="1">
            <a:spLocks noGrp="1"/>
          </p:cNvSpPr>
          <p:nvPr>
            <p:ph type="body" idx="1"/>
          </p:nvPr>
        </p:nvSpPr>
        <p:spPr>
          <a:xfrm>
            <a:off x="838200" y="1825625"/>
            <a:ext cx="10515600" cy="4924800"/>
          </a:xfrm>
          <a:prstGeom prst="rect">
            <a:avLst/>
          </a:prstGeom>
          <a:noFill/>
          <a:ln>
            <a:noFill/>
          </a:ln>
        </p:spPr>
        <p:txBody>
          <a:bodyPr spcFirstLastPara="1" wrap="square" lIns="91425" tIns="45700" rIns="91425" bIns="45700" anchor="t" anchorCtr="0">
            <a:noAutofit/>
          </a:bodyPr>
          <a:lstStyle/>
          <a:p>
            <a:pPr marL="457200" lvl="0" indent="-368404" algn="l" rtl="0">
              <a:lnSpc>
                <a:spcPct val="100000"/>
              </a:lnSpc>
              <a:spcBef>
                <a:spcPts val="1000"/>
              </a:spcBef>
              <a:spcAft>
                <a:spcPts val="0"/>
              </a:spcAft>
              <a:buClr>
                <a:schemeClr val="dk1"/>
              </a:buClr>
              <a:buSzPts val="2200"/>
              <a:buChar char="●"/>
            </a:pPr>
            <a:r>
              <a:rPr lang="fi-FI" sz="2200"/>
              <a:t>Pseudonymisointi tarkoittaa sitä, että heti aineiston keruun jälkeen tai siinä vaiheessa kun sitä aletaan käsitellä, tiedot, joista henkilö voidaan tunnistaa, korvataan jollakin toisella tiedolla tai koodilla. Ilman tätä tietoa siitä, keneen tai keihin aineistoon jätetyt peitetiedot viittaavat, yksittäistä ihmistä ei aineistosta voida tunnistaa.</a:t>
            </a:r>
            <a:endParaRPr sz="2200"/>
          </a:p>
          <a:p>
            <a:pPr marL="457200" lvl="0" indent="-368404" algn="l" rtl="0">
              <a:lnSpc>
                <a:spcPct val="100000"/>
              </a:lnSpc>
              <a:spcBef>
                <a:spcPts val="0"/>
              </a:spcBef>
              <a:spcAft>
                <a:spcPts val="0"/>
              </a:spcAft>
              <a:buClr>
                <a:schemeClr val="dk1"/>
              </a:buClr>
              <a:buSzPts val="2200"/>
              <a:buChar char="●"/>
            </a:pPr>
            <a:r>
              <a:rPr lang="fi-FI" sz="2200"/>
              <a:t>Tietoa siitä, mitkä asiat on aineistossa peitetty milläkin termillä tai koodilla, pitää säilyttää erillään itse aineistosta.</a:t>
            </a:r>
            <a:endParaRPr sz="2200"/>
          </a:p>
          <a:p>
            <a:pPr marL="457200" marR="0" lvl="0" indent="-368404" algn="l" rtl="0">
              <a:lnSpc>
                <a:spcPct val="100000"/>
              </a:lnSpc>
              <a:spcBef>
                <a:spcPts val="0"/>
              </a:spcBef>
              <a:spcAft>
                <a:spcPts val="0"/>
              </a:spcAft>
              <a:buSzPts val="2200"/>
              <a:buChar char="●"/>
            </a:pPr>
            <a:r>
              <a:rPr lang="fi-FI" sz="2200"/>
              <a:t>Niin kauan kuin “koodiavain”, jolla aineiston henkilötiedot voidaan uudelleen paljastaa, aineistoa pitää käsitellä erityisen huolellisesti.</a:t>
            </a:r>
            <a:endParaRPr sz="2200"/>
          </a:p>
          <a:p>
            <a:pPr marL="457200" marR="0" lvl="0" indent="-368404" algn="l" rtl="0">
              <a:lnSpc>
                <a:spcPct val="100000"/>
              </a:lnSpc>
              <a:spcBef>
                <a:spcPts val="0"/>
              </a:spcBef>
              <a:spcAft>
                <a:spcPts val="0"/>
              </a:spcAft>
              <a:buSzPts val="2200"/>
              <a:buChar char="●"/>
            </a:pPr>
            <a:r>
              <a:rPr lang="fi-FI" sz="2200"/>
              <a:t>Pseudonymisoidut tiedot ovat yhä henkilötietoja, ja niiden käsittelyssä on sovellettava tietosuojasäännöksiä eli esim. aineiston tallennuksessa pitää käyttää palveluita, jotka ovat GDPR-yhteensopivia. </a:t>
            </a:r>
            <a:endParaRPr sz="2200"/>
          </a:p>
          <a:p>
            <a:pPr marL="457200" lvl="0" indent="-368404" algn="l" rtl="0">
              <a:lnSpc>
                <a:spcPct val="100000"/>
              </a:lnSpc>
              <a:spcBef>
                <a:spcPts val="0"/>
              </a:spcBef>
              <a:spcAft>
                <a:spcPts val="0"/>
              </a:spcAft>
              <a:buClr>
                <a:schemeClr val="dk1"/>
              </a:buClr>
              <a:buSzPts val="2200"/>
              <a:buChar char="●"/>
            </a:pPr>
            <a:r>
              <a:rPr lang="fi-FI" sz="2200"/>
              <a:t>Tutkimuksen päätyttyä, mikäli aineistoa halutaan säilyttää vielä pidempään, koodiavain pitää tuhota.</a:t>
            </a:r>
            <a:endParaRPr sz="220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fi-FI"/>
              <a:t>Anonymisoitu aineisto</a:t>
            </a:r>
            <a:endParaRPr/>
          </a:p>
        </p:txBody>
      </p:sp>
      <p:sp>
        <p:nvSpPr>
          <p:cNvPr id="260" name="Google Shape;260;p7"/>
          <p:cNvSpPr txBox="1">
            <a:spLocks noGrp="1"/>
          </p:cNvSpPr>
          <p:nvPr>
            <p:ph type="body" idx="1"/>
          </p:nvPr>
        </p:nvSpPr>
        <p:spPr>
          <a:xfrm>
            <a:off x="838200" y="1825200"/>
            <a:ext cx="10566600" cy="5032800"/>
          </a:xfrm>
          <a:prstGeom prst="rect">
            <a:avLst/>
          </a:prstGeom>
          <a:noFill/>
          <a:ln>
            <a:noFill/>
          </a:ln>
        </p:spPr>
        <p:txBody>
          <a:bodyPr spcFirstLastPara="1" wrap="square" lIns="91425" tIns="45700" rIns="91425" bIns="45700" anchor="t" anchorCtr="0">
            <a:normAutofit lnSpcReduction="10000"/>
          </a:bodyPr>
          <a:lstStyle/>
          <a:p>
            <a:pPr marL="457200" lvl="0" indent="-355600" algn="l" rtl="0">
              <a:lnSpc>
                <a:spcPct val="100000"/>
              </a:lnSpc>
              <a:spcBef>
                <a:spcPts val="0"/>
              </a:spcBef>
              <a:spcAft>
                <a:spcPts val="0"/>
              </a:spcAft>
              <a:buSzPts val="2000"/>
              <a:buChar char="●"/>
            </a:pPr>
            <a:r>
              <a:rPr lang="fi-FI" sz="2000"/>
              <a:t>Aineiston anonymisointi on sitä, että aineistosta otetaan pois kaikki sellainen tieto, jonka perusteella yksittäinen henkilö on tunnistettavissa</a:t>
            </a:r>
            <a:endParaRPr sz="2000"/>
          </a:p>
          <a:p>
            <a:pPr marL="457200" lvl="0" indent="-355600" algn="l" rtl="0">
              <a:lnSpc>
                <a:spcPct val="100000"/>
              </a:lnSpc>
              <a:spcBef>
                <a:spcPts val="0"/>
              </a:spcBef>
              <a:spcAft>
                <a:spcPts val="0"/>
              </a:spcAft>
              <a:buSzPts val="2000"/>
              <a:buChar char="●"/>
            </a:pPr>
            <a:r>
              <a:rPr lang="fi-FI" sz="2000"/>
              <a:t>Aineistoa voidaan esim. muuttaa, luokitella tai muokata yleiselle tasolle niin, että tutkittavaa ei ole enää mahdollista tunnistaa. Tunnistamisen täytyy estyä peruuttamattomasti.</a:t>
            </a:r>
            <a:endParaRPr sz="2000"/>
          </a:p>
          <a:p>
            <a:pPr marL="457200" lvl="0" indent="-355600" algn="l" rtl="0">
              <a:lnSpc>
                <a:spcPct val="100000"/>
              </a:lnSpc>
              <a:spcBef>
                <a:spcPts val="0"/>
              </a:spcBef>
              <a:spcAft>
                <a:spcPts val="0"/>
              </a:spcAft>
              <a:buSzPts val="2000"/>
              <a:buChar char="●"/>
            </a:pPr>
            <a:r>
              <a:rPr lang="fi-FI" sz="2000"/>
              <a:t>Anonymisoinnin jälkeen aineistosta ei periaatteessa pitäisi pystyä tunnistamaan edes itseään, jos esimerkiksi tietää että on ollut antamassa vastauksen kyselyyn, josta on ilmestynyt tutkimus.</a:t>
            </a:r>
            <a:endParaRPr sz="2000"/>
          </a:p>
          <a:p>
            <a:pPr marL="457200" lvl="0" indent="-355600" algn="l" rtl="0">
              <a:lnSpc>
                <a:spcPct val="100000"/>
              </a:lnSpc>
              <a:spcBef>
                <a:spcPts val="0"/>
              </a:spcBef>
              <a:spcAft>
                <a:spcPts val="0"/>
              </a:spcAft>
              <a:buSzPts val="2000"/>
              <a:buChar char="●"/>
            </a:pPr>
            <a:r>
              <a:rPr lang="fi-FI" sz="2000"/>
              <a:t>Harvoin pystytään tekemään kokonaan anonyymia aineistoa ja analyysin kannalta se voi olla huonokin ratkaisu, joten opiskelija voi joutua paljonkin miettimään erilaisia ratkaisuja siihen, että aineistosta ei kohtuullisin keinoin pysty ketään tunnistamaan, mutta se on silti käyttökelpoista tutkimusta varten.</a:t>
            </a:r>
            <a:endParaRPr sz="2000"/>
          </a:p>
          <a:p>
            <a:pPr marL="457200" lvl="0" indent="-355600" algn="l" rtl="0">
              <a:lnSpc>
                <a:spcPct val="100000"/>
              </a:lnSpc>
              <a:spcBef>
                <a:spcPts val="0"/>
              </a:spcBef>
              <a:spcAft>
                <a:spcPts val="0"/>
              </a:spcAft>
              <a:buSzPts val="2000"/>
              <a:buChar char="●"/>
            </a:pPr>
            <a:r>
              <a:rPr lang="fi-FI" sz="2000"/>
              <a:t>Siinä vaiheessa kun aineisto voidaan anonymisoida, voi sitä käsitellä kuten mitä tahansa aineistoa, eli esim. tietosuojailmoituksessa voi sanoa henkilötietojen käsittelyn päättyvän anonymisointiin.</a:t>
            </a:r>
            <a:endParaRPr sz="2000"/>
          </a:p>
          <a:p>
            <a:pPr marL="457200" lvl="0" indent="-355600" algn="l" rtl="0">
              <a:lnSpc>
                <a:spcPct val="100000"/>
              </a:lnSpc>
              <a:spcBef>
                <a:spcPts val="0"/>
              </a:spcBef>
              <a:spcAft>
                <a:spcPts val="0"/>
              </a:spcAft>
              <a:buSzPts val="2000"/>
              <a:buChar char="●"/>
            </a:pPr>
            <a:r>
              <a:rPr lang="fi-FI" sz="2000"/>
              <a:t>Tietoarkistolla on hyviä ohjeita minimoinnin, psedonymisoinnin ja anonymisoinnin toteuttamiseksi: </a:t>
            </a:r>
            <a:r>
              <a:rPr lang="fi-FI" sz="2000" u="sng">
                <a:solidFill>
                  <a:schemeClr val="hlink"/>
                </a:solidFill>
                <a:hlinkClick r:id="rId3"/>
              </a:rPr>
              <a:t>Tunnisteellisuus ja anonymisointi - Tietoarkisto (tuni.fi)</a:t>
            </a:r>
            <a:endParaRPr sz="2000"/>
          </a:p>
          <a:p>
            <a:pPr marL="457200" lvl="0" indent="-355600" algn="l" rtl="0">
              <a:lnSpc>
                <a:spcPct val="100000"/>
              </a:lnSpc>
              <a:spcBef>
                <a:spcPts val="0"/>
              </a:spcBef>
              <a:spcAft>
                <a:spcPts val="0"/>
              </a:spcAft>
              <a:buSzPts val="2000"/>
              <a:buChar char="●"/>
            </a:pPr>
            <a:r>
              <a:rPr lang="fi-FI" sz="2000"/>
              <a:t>Esimerkkikysymyksiä anonymisoinnista: </a:t>
            </a:r>
            <a:r>
              <a:rPr lang="fi-FI" sz="2000" u="sng">
                <a:solidFill>
                  <a:schemeClr val="hlink"/>
                </a:solidFill>
                <a:hlinkClick r:id="rId4" action="ppaction://hlinksldjump"/>
              </a:rPr>
              <a:t>Dia 46</a:t>
            </a:r>
            <a:r>
              <a:rPr lang="fi-FI" sz="2000"/>
              <a:t> </a:t>
            </a:r>
            <a:endParaRPr sz="200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g29bf943582e_1_1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100"/>
              <a:buFont typeface="Arial"/>
              <a:buNone/>
            </a:pPr>
            <a:r>
              <a:rPr lang="fi-FI"/>
              <a:t>Henkilötietojen tallentaminen</a:t>
            </a:r>
            <a:endParaRPr sz="2800"/>
          </a:p>
        </p:txBody>
      </p:sp>
      <p:sp>
        <p:nvSpPr>
          <p:cNvPr id="266" name="Google Shape;266;g29bf943582e_1_11"/>
          <p:cNvSpPr txBox="1">
            <a:spLocks noGrp="1"/>
          </p:cNvSpPr>
          <p:nvPr>
            <p:ph type="body" idx="1"/>
          </p:nvPr>
        </p:nvSpPr>
        <p:spPr>
          <a:xfrm>
            <a:off x="838800" y="1825200"/>
            <a:ext cx="10899300" cy="5138100"/>
          </a:xfrm>
          <a:prstGeom prst="rect">
            <a:avLst/>
          </a:prstGeom>
          <a:noFill/>
          <a:ln>
            <a:noFill/>
          </a:ln>
        </p:spPr>
        <p:txBody>
          <a:bodyPr spcFirstLastPara="1" wrap="square" lIns="91425" tIns="45700" rIns="91425" bIns="45700" anchor="t" anchorCtr="0">
            <a:normAutofit/>
          </a:bodyPr>
          <a:lstStyle/>
          <a:p>
            <a:pPr marL="457200" lvl="0" indent="-368300" algn="l" rtl="0">
              <a:lnSpc>
                <a:spcPct val="100000"/>
              </a:lnSpc>
              <a:spcBef>
                <a:spcPts val="1000"/>
              </a:spcBef>
              <a:spcAft>
                <a:spcPts val="0"/>
              </a:spcAft>
              <a:buSzPts val="2200"/>
              <a:buFont typeface="Calibri"/>
              <a:buChar char="●"/>
            </a:pPr>
            <a:r>
              <a:rPr lang="fi-FI" sz="2200"/>
              <a:t>Kun valitaan tallennusratkaisua tutkimusaineistolle, joka sisältää henkilötietoja, tärkeintä on varmistua tallennusratkaisun tietoturvasta</a:t>
            </a:r>
            <a:endParaRPr sz="2200"/>
          </a:p>
          <a:p>
            <a:pPr marL="457200" lvl="0" indent="-368300" algn="l" rtl="0">
              <a:lnSpc>
                <a:spcPct val="100000"/>
              </a:lnSpc>
              <a:spcBef>
                <a:spcPts val="0"/>
              </a:spcBef>
              <a:spcAft>
                <a:spcPts val="0"/>
              </a:spcAft>
              <a:buSzPts val="2200"/>
              <a:buChar char="●"/>
            </a:pPr>
            <a:r>
              <a:rPr lang="fi-FI" sz="2200"/>
              <a:t>Opiskelija ohjeistetaan tutustumaan oman organisaation tallennusratkaisuihin ja noudattamaan aineiston tallennuspalvelun valinnassa oman korkeakoulun IT-palveluiden ohjeita</a:t>
            </a:r>
            <a:endParaRPr sz="2200"/>
          </a:p>
          <a:p>
            <a:pPr marL="457200" lvl="0" indent="-368300" algn="l" rtl="0">
              <a:lnSpc>
                <a:spcPct val="100000"/>
              </a:lnSpc>
              <a:spcBef>
                <a:spcPts val="0"/>
              </a:spcBef>
              <a:spcAft>
                <a:spcPts val="0"/>
              </a:spcAft>
              <a:buSzPts val="2200"/>
              <a:buChar char="●"/>
            </a:pPr>
            <a:r>
              <a:rPr lang="fi-FI" sz="2200"/>
              <a:t>Jos kerätään henkilötietoja paperilla, aineisto säilytetään lukollisessa kaapissa ja tuhotaan tutkimuksen jälkeen.</a:t>
            </a:r>
            <a:endParaRPr sz="2200"/>
          </a:p>
          <a:p>
            <a:pPr marL="457200" lvl="0" indent="-368300" algn="l" rtl="0">
              <a:lnSpc>
                <a:spcPct val="100000"/>
              </a:lnSpc>
              <a:spcBef>
                <a:spcPts val="0"/>
              </a:spcBef>
              <a:spcAft>
                <a:spcPts val="0"/>
              </a:spcAft>
              <a:buSzPts val="2200"/>
              <a:buChar char="●"/>
            </a:pPr>
            <a:r>
              <a:rPr lang="fi-FI" sz="2200"/>
              <a:t>Varmistetaan, että  henkilötietojen ulkopuolinen ja luvaton käyttö on estetty.</a:t>
            </a:r>
            <a:endParaRPr sz="2200"/>
          </a:p>
          <a:p>
            <a:pPr marL="457200" lvl="0" indent="-368300" algn="l" rtl="0">
              <a:lnSpc>
                <a:spcPct val="100000"/>
              </a:lnSpc>
              <a:spcBef>
                <a:spcPts val="0"/>
              </a:spcBef>
              <a:spcAft>
                <a:spcPts val="0"/>
              </a:spcAft>
              <a:buSzPts val="2200"/>
              <a:buChar char="●"/>
            </a:pPr>
            <a:r>
              <a:rPr lang="fi-FI" sz="2200"/>
              <a:t>Lähetetään henkilötietoja sisältävä sähköposti aina salattuna.</a:t>
            </a:r>
            <a:endParaRPr sz="2200"/>
          </a:p>
          <a:p>
            <a:pPr marL="457200" lvl="0" indent="-368300" algn="l" rtl="0">
              <a:lnSpc>
                <a:spcPct val="100000"/>
              </a:lnSpc>
              <a:spcBef>
                <a:spcPts val="0"/>
              </a:spcBef>
              <a:spcAft>
                <a:spcPts val="0"/>
              </a:spcAft>
              <a:buSzPts val="2200"/>
              <a:buChar char="●"/>
            </a:pPr>
            <a:r>
              <a:rPr lang="fi-FI" sz="2200"/>
              <a:t>Vältetään USB-tikun käyttöä, mutta tarvittaessa käytetään esim. BitLocker-salausta sekä salasanasuojaa (tarkista oman organisaation käytänteet). Huom. jos USB-tallennusväline katoaa tai varastetaan ja sillä olevat tiedot ovat salattuja, niin kyseessä ei ole turvallisuuteen liittyvä rikkomus.</a:t>
            </a:r>
            <a:endParaRPr sz="22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5"/>
        <p:cNvGrpSpPr/>
        <p:nvPr/>
      </p:nvGrpSpPr>
      <p:grpSpPr>
        <a:xfrm>
          <a:off x="0" y="0"/>
          <a:ext cx="0" cy="0"/>
          <a:chOff x="0" y="0"/>
          <a:chExt cx="0" cy="0"/>
        </a:xfrm>
      </p:grpSpPr>
      <p:sp>
        <p:nvSpPr>
          <p:cNvPr id="96" name="Google Shape;96;g287cd394720_2_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Tietoa tästä ohjeesta </a:t>
            </a:r>
            <a:endParaRPr/>
          </a:p>
        </p:txBody>
      </p:sp>
      <p:sp>
        <p:nvSpPr>
          <p:cNvPr id="97" name="Google Shape;97;g287cd394720_2_5"/>
          <p:cNvSpPr txBox="1">
            <a:spLocks noGrp="1"/>
          </p:cNvSpPr>
          <p:nvPr>
            <p:ph type="body" idx="1"/>
          </p:nvPr>
        </p:nvSpPr>
        <p:spPr>
          <a:xfrm>
            <a:off x="838200" y="1825625"/>
            <a:ext cx="10515600" cy="4701600"/>
          </a:xfrm>
          <a:prstGeom prst="rect">
            <a:avLst/>
          </a:prstGeom>
          <a:noFill/>
          <a:ln>
            <a:noFill/>
          </a:ln>
        </p:spPr>
        <p:txBody>
          <a:bodyPr spcFirstLastPara="1" wrap="square" lIns="91425" tIns="45700" rIns="91425" bIns="45700" anchor="t" anchorCtr="0">
            <a:noAutofit/>
          </a:bodyPr>
          <a:lstStyle/>
          <a:p>
            <a:pPr marL="457200" lvl="0" indent="-368300" algn="l" rtl="0">
              <a:lnSpc>
                <a:spcPct val="100000"/>
              </a:lnSpc>
              <a:spcBef>
                <a:spcPts val="1000"/>
              </a:spcBef>
              <a:spcAft>
                <a:spcPts val="0"/>
              </a:spcAft>
              <a:buSzPts val="2200"/>
              <a:buChar char="●"/>
            </a:pPr>
            <a:r>
              <a:rPr lang="fi-FI" sz="2200" dirty="0"/>
              <a:t>Tässä opinnäytetyön tietosuoja-asioita koskevassa ohjeessa (dia-sarja) käsitellään tiivistetysti asioita ja toimenpiteitä, joita tyypillisesti opinnäytetyössä tulee ottaa huomioon.</a:t>
            </a:r>
            <a:endParaRPr sz="2200" dirty="0"/>
          </a:p>
          <a:p>
            <a:pPr marL="457200" lvl="0" indent="-368300" algn="l" rtl="0">
              <a:lnSpc>
                <a:spcPct val="100000"/>
              </a:lnSpc>
              <a:spcBef>
                <a:spcPts val="0"/>
              </a:spcBef>
              <a:spcAft>
                <a:spcPts val="0"/>
              </a:spcAft>
              <a:buSzPts val="2200"/>
              <a:buChar char="●"/>
            </a:pPr>
            <a:r>
              <a:rPr lang="fi-FI" sz="2200" dirty="0"/>
              <a:t>Ohjeessa opinnäytetyöhön liittyvät toimenpiteet on jaettu kolmeen vaiheeseen (suunnittelu, toteutus ja lopuksi). Käytännössä monia näistä toimenpiteistä on toteutettava koko tutkimusprosessin ajan.</a:t>
            </a:r>
            <a:endParaRPr sz="2200" dirty="0"/>
          </a:p>
          <a:p>
            <a:pPr marL="457200" lvl="0" indent="-368300" algn="l" rtl="0">
              <a:lnSpc>
                <a:spcPct val="100000"/>
              </a:lnSpc>
              <a:spcBef>
                <a:spcPts val="0"/>
              </a:spcBef>
              <a:spcAft>
                <a:spcPts val="0"/>
              </a:spcAft>
              <a:buSzPts val="2200"/>
              <a:buChar char="●"/>
            </a:pPr>
            <a:r>
              <a:rPr lang="fi-FI" sz="2200" dirty="0"/>
              <a:t>Ohjeen loppuun on kerätty esimerkkikysymyksiä ja ratkaisuehdotuksia organisaatioiden datatukeen tulleista kysymyksistä.</a:t>
            </a:r>
            <a:endParaRPr sz="2200" dirty="0"/>
          </a:p>
          <a:p>
            <a:pPr marL="457200" lvl="0" indent="-368300" algn="l" rtl="0">
              <a:lnSpc>
                <a:spcPct val="100000"/>
              </a:lnSpc>
              <a:spcBef>
                <a:spcPts val="0"/>
              </a:spcBef>
              <a:spcAft>
                <a:spcPts val="0"/>
              </a:spcAft>
              <a:buSzPts val="2200"/>
              <a:buChar char="●"/>
            </a:pPr>
            <a:r>
              <a:rPr lang="fi-FI" sz="2200" dirty="0" err="1"/>
              <a:t>Huom</a:t>
            </a:r>
            <a:r>
              <a:rPr lang="fi-FI" sz="2200" dirty="0"/>
              <a:t>! Ohjeeseen ei ole sisällytetty sellaisten salassa pidettävien aineistojen käsittelyä, jotka eivät sisällä henkilötietoja (mm. liikesalaisuudet). Salassa pidettävää tietoa sisältävien aineistojen käsittelyssä on huomioitava samankaltaiset suojaustoimenpiteet kuin henkilötietoja sisältävissä aineistoissa. Diasarjan lopussa on esimerkkikysymyksiä ja ratkaisuehdotuksia organisaatioiden datatukeen tulleista kysymyksistä.</a:t>
            </a:r>
            <a:endParaRPr sz="22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g2cae22eb449_0_2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1100"/>
              <a:buFont typeface="Arial"/>
              <a:buNone/>
            </a:pPr>
            <a:r>
              <a:rPr lang="fi-FI" dirty="0"/>
              <a:t>Henkilötietojen tallentaminen</a:t>
            </a:r>
            <a:endParaRPr sz="2800" dirty="0"/>
          </a:p>
        </p:txBody>
      </p:sp>
      <p:sp>
        <p:nvSpPr>
          <p:cNvPr id="272" name="Google Shape;272;g2cae22eb449_0_20"/>
          <p:cNvSpPr txBox="1">
            <a:spLocks noGrp="1"/>
          </p:cNvSpPr>
          <p:nvPr>
            <p:ph type="body" idx="1"/>
          </p:nvPr>
        </p:nvSpPr>
        <p:spPr>
          <a:xfrm>
            <a:off x="838800" y="1825200"/>
            <a:ext cx="10899300" cy="5138100"/>
          </a:xfrm>
          <a:prstGeom prst="rect">
            <a:avLst/>
          </a:prstGeom>
          <a:noFill/>
          <a:ln>
            <a:noFill/>
          </a:ln>
        </p:spPr>
        <p:txBody>
          <a:bodyPr spcFirstLastPara="1" wrap="square" lIns="91425" tIns="45700" rIns="91425" bIns="45700" anchor="t" anchorCtr="0">
            <a:normAutofit/>
          </a:bodyPr>
          <a:lstStyle/>
          <a:p>
            <a:pPr marL="457200" marR="0" lvl="0" indent="-381000" algn="l" rtl="0">
              <a:lnSpc>
                <a:spcPct val="100000"/>
              </a:lnSpc>
              <a:spcBef>
                <a:spcPts val="1000"/>
              </a:spcBef>
              <a:spcAft>
                <a:spcPts val="0"/>
              </a:spcAft>
              <a:buSzPts val="2400"/>
              <a:buFont typeface="Calibri"/>
              <a:buChar char="●"/>
            </a:pPr>
            <a:r>
              <a:rPr lang="fi-FI" sz="2400"/>
              <a:t>Opinnäytetyön suorittamisen aikana aineiston tietoturvallisen tallennuksen lisäksi opiskelijan kannattaa muistaa aineiston ja opinnäytetyön varmuuskopiointi. </a:t>
            </a:r>
            <a:endParaRPr sz="2400"/>
          </a:p>
          <a:p>
            <a:pPr marL="457200" marR="0" lvl="0" indent="-381000" algn="l" rtl="0">
              <a:lnSpc>
                <a:spcPct val="100000"/>
              </a:lnSpc>
              <a:spcBef>
                <a:spcPts val="1000"/>
              </a:spcBef>
              <a:spcAft>
                <a:spcPts val="0"/>
              </a:spcAft>
              <a:buSzPts val="2400"/>
              <a:buFont typeface="Calibri"/>
              <a:buChar char="●"/>
            </a:pPr>
            <a:r>
              <a:rPr lang="fi-FI" sz="2400"/>
              <a:t>Opinnäytetyössä varmuuskopiointi eri tallennusmediaan kuin työversio on tallennuskapasiteetin kannalta yleensä mahdollista ja varmistaa työn jatkuvuuden </a:t>
            </a:r>
            <a:endParaRPr sz="2400"/>
          </a:p>
          <a:p>
            <a:pPr marL="457200" marR="0" lvl="0" indent="-381000" algn="l" rtl="0">
              <a:lnSpc>
                <a:spcPct val="100000"/>
              </a:lnSpc>
              <a:spcBef>
                <a:spcPts val="1000"/>
              </a:spcBef>
              <a:spcAft>
                <a:spcPts val="0"/>
              </a:spcAft>
              <a:buSzPts val="2400"/>
              <a:buFont typeface="Calibri"/>
              <a:buChar char="●"/>
            </a:pPr>
            <a:r>
              <a:rPr lang="fi-FI" sz="2400"/>
              <a:t>Katso esimerkit aineistojen tallentamisesta: </a:t>
            </a:r>
            <a:r>
              <a:rPr lang="fi-FI" sz="2400" u="sng">
                <a:solidFill>
                  <a:schemeClr val="hlink"/>
                </a:solidFill>
                <a:hlinkClick r:id="rId3" action="ppaction://hlinksldjump"/>
              </a:rPr>
              <a:t>Dia 49: Tapaus: Sensitiivisen aineiston tallentaminen</a:t>
            </a:r>
            <a:r>
              <a:rPr lang="fi-FI" sz="2400"/>
              <a:t>, </a:t>
            </a:r>
            <a:r>
              <a:rPr lang="fi-FI" sz="2400" u="sng">
                <a:solidFill>
                  <a:schemeClr val="hlink"/>
                </a:solidFill>
                <a:hlinkClick r:id="rId4" action="ppaction://hlinksldjump"/>
              </a:rPr>
              <a:t>Dia 51: Henkilötietojen käsittely ryhmässä etäyhteydellä</a:t>
            </a:r>
            <a:r>
              <a:rPr lang="fi-FI" sz="2400"/>
              <a:t> ja </a:t>
            </a:r>
            <a:r>
              <a:rPr lang="fi-FI" sz="2400" u="sng">
                <a:solidFill>
                  <a:schemeClr val="hlink"/>
                </a:solidFill>
                <a:hlinkClick r:id="rId5" action="ppaction://hlinksldjump"/>
              </a:rPr>
              <a:t>Dia 52: Haastatteluaineiston tallentaminen</a:t>
            </a:r>
            <a:endParaRPr sz="240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sp>
        <p:nvSpPr>
          <p:cNvPr id="277" name="Google Shape;277;g1b6728be565_0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Henkilötietoja sisältävien tiedostojen siirto</a:t>
            </a:r>
            <a:endParaRPr/>
          </a:p>
        </p:txBody>
      </p:sp>
      <p:sp>
        <p:nvSpPr>
          <p:cNvPr id="278" name="Google Shape;278;g1b6728be565_0_0"/>
          <p:cNvSpPr txBox="1">
            <a:spLocks noGrp="1"/>
          </p:cNvSpPr>
          <p:nvPr>
            <p:ph type="body" idx="1"/>
          </p:nvPr>
        </p:nvSpPr>
        <p:spPr>
          <a:xfrm>
            <a:off x="838200" y="1825625"/>
            <a:ext cx="10835400" cy="49140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1200"/>
              </a:spcBef>
              <a:spcAft>
                <a:spcPts val="0"/>
              </a:spcAft>
              <a:buSzPts val="2400"/>
              <a:buFont typeface="Calibri"/>
              <a:buChar char="●"/>
            </a:pPr>
            <a:r>
              <a:rPr lang="fi-FI" sz="2400"/>
              <a:t>Tutkimusaineiston siirrossa on kyse aineiston ”liikkumisesta” eri toimijatahojen välillä.  Siirtämiseksi lasketaan myös se, jos tietoja  on mahdollista  katsella etäyhteydellä (esimerkiksi pääsy verkkolevylle).</a:t>
            </a:r>
            <a:endParaRPr sz="2400"/>
          </a:p>
          <a:p>
            <a:pPr marL="457200" lvl="0" indent="-381000" algn="l" rtl="0">
              <a:lnSpc>
                <a:spcPct val="100000"/>
              </a:lnSpc>
              <a:spcBef>
                <a:spcPts val="0"/>
              </a:spcBef>
              <a:spcAft>
                <a:spcPts val="0"/>
              </a:spcAft>
              <a:buSzPts val="2400"/>
              <a:buFont typeface="Calibri"/>
              <a:buChar char="●"/>
            </a:pPr>
            <a:r>
              <a:rPr lang="fi-FI" sz="2400"/>
              <a:t>Siirrosta on kyse esimerkiksi silloin, kun:</a:t>
            </a:r>
            <a:endParaRPr sz="2400"/>
          </a:p>
          <a:p>
            <a:pPr marL="914400" lvl="1" indent="-368300" algn="l" rtl="0">
              <a:lnSpc>
                <a:spcPct val="100000"/>
              </a:lnSpc>
              <a:spcBef>
                <a:spcPts val="0"/>
              </a:spcBef>
              <a:spcAft>
                <a:spcPts val="0"/>
              </a:spcAft>
              <a:buSzPts val="2200"/>
              <a:buFont typeface="Calibri"/>
              <a:buChar char="○"/>
            </a:pPr>
            <a:r>
              <a:rPr lang="fi-FI" sz="2200"/>
              <a:t>Aineistoa siirretään yhteistyökumppanien kuten konsortion jäsenten tai yrityskumppanien välillä.</a:t>
            </a:r>
            <a:endParaRPr sz="2200"/>
          </a:p>
          <a:p>
            <a:pPr marL="914400" lvl="1" indent="-368300" algn="l" rtl="0">
              <a:lnSpc>
                <a:spcPct val="100000"/>
              </a:lnSpc>
              <a:spcBef>
                <a:spcPts val="0"/>
              </a:spcBef>
              <a:spcAft>
                <a:spcPts val="0"/>
              </a:spcAft>
              <a:buSzPts val="2200"/>
              <a:buFont typeface="Calibri"/>
              <a:buChar char="○"/>
            </a:pPr>
            <a:r>
              <a:rPr lang="fi-FI" sz="2200"/>
              <a:t>Aineistoa siirretään toiselle tutkimusryhmälle analysoitavaksi.</a:t>
            </a:r>
            <a:endParaRPr sz="2200"/>
          </a:p>
          <a:p>
            <a:pPr marL="914400" lvl="1" indent="-368300" algn="l" rtl="0">
              <a:lnSpc>
                <a:spcPct val="100000"/>
              </a:lnSpc>
              <a:spcBef>
                <a:spcPts val="0"/>
              </a:spcBef>
              <a:spcAft>
                <a:spcPts val="0"/>
              </a:spcAft>
              <a:buSzPts val="2200"/>
              <a:buFont typeface="Calibri"/>
              <a:buChar char="○"/>
            </a:pPr>
            <a:r>
              <a:rPr lang="fi-FI" sz="2200"/>
              <a:t>Aineistoa siirretään alihankkijalle, esim. ulkopuolinen käsittelijä litteroi haastatteluita, hoitaa paperikyselyn postituksen tai syöttää aineistoa tilasto-ohjelmaan.</a:t>
            </a:r>
            <a:endParaRPr sz="2200"/>
          </a:p>
          <a:p>
            <a:pPr marL="914400" lvl="1" indent="-368300" algn="l" rtl="0">
              <a:lnSpc>
                <a:spcPct val="100000"/>
              </a:lnSpc>
              <a:spcBef>
                <a:spcPts val="0"/>
              </a:spcBef>
              <a:spcAft>
                <a:spcPts val="0"/>
              </a:spcAft>
              <a:buSzPts val="2200"/>
              <a:buFont typeface="Calibri"/>
              <a:buChar char="○"/>
            </a:pPr>
            <a:r>
              <a:rPr lang="fi-FI" sz="2200"/>
              <a:t>Aineistoa </a:t>
            </a:r>
            <a:r>
              <a:rPr lang="fi-FI" sz="22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1"/>
                  </a:ext>
                </a:extLst>
              </a:rPr>
              <a:t>käsitellään</a:t>
            </a:r>
            <a:r>
              <a:rPr lang="fi-FI" sz="2200"/>
              <a:t> teknisellä alustalla, joka sijaitsee toisessa maassa. </a:t>
            </a:r>
            <a:endParaRPr sz="2200"/>
          </a:p>
          <a:p>
            <a:pPr marL="457200" lvl="0" indent="-381000" algn="l" rtl="0">
              <a:lnSpc>
                <a:spcPct val="100000"/>
              </a:lnSpc>
              <a:spcBef>
                <a:spcPts val="0"/>
              </a:spcBef>
              <a:spcAft>
                <a:spcPts val="0"/>
              </a:spcAft>
              <a:buSzPts val="2400"/>
              <a:buFont typeface="Calibri"/>
              <a:buChar char="●"/>
            </a:pPr>
            <a:r>
              <a:rPr lang="fi-FI" sz="2400"/>
              <a:t>Tutkimusaineiston siirrossa vastuu henkilötietojen käsittelystä ja rekisterinpitäjyys säilyvät edelleen siirtäjällä (vrt.  aineiston luovutus, jolloin vastuu henkilötietojen käsittelystä siirtyy vastaanottavalle taholle ja rekisterinpitäjä vaihtuu).</a:t>
            </a:r>
            <a:endParaRPr sz="2400">
              <a:latin typeface="Arial"/>
              <a:ea typeface="Arial"/>
              <a:cs typeface="Arial"/>
              <a:sym typeface="Arial"/>
            </a:endParaRPr>
          </a:p>
          <a:p>
            <a:pPr marL="0" lvl="0" indent="0" algn="l" rtl="0">
              <a:lnSpc>
                <a:spcPct val="90000"/>
              </a:lnSpc>
              <a:spcBef>
                <a:spcPts val="1200"/>
              </a:spcBef>
              <a:spcAft>
                <a:spcPts val="0"/>
              </a:spcAft>
              <a:buSzPts val="3273"/>
              <a:buNone/>
            </a:pPr>
            <a:endParaRPr sz="24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g1b6728be565_0_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Aineiston siirto </a:t>
            </a:r>
            <a:r>
              <a:rPr lang="fi-F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2"/>
                  </a:ext>
                </a:extLst>
              </a:rPr>
              <a:t>käytännössä</a:t>
            </a:r>
            <a:endParaRPr/>
          </a:p>
        </p:txBody>
      </p:sp>
      <p:sp>
        <p:nvSpPr>
          <p:cNvPr id="284" name="Google Shape;284;g1b6728be565_0_6"/>
          <p:cNvSpPr txBox="1">
            <a:spLocks noGrp="1"/>
          </p:cNvSpPr>
          <p:nvPr>
            <p:ph type="body" idx="1"/>
          </p:nvPr>
        </p:nvSpPr>
        <p:spPr>
          <a:xfrm>
            <a:off x="838200" y="1825625"/>
            <a:ext cx="10515600" cy="5032500"/>
          </a:xfrm>
          <a:prstGeom prst="rect">
            <a:avLst/>
          </a:prstGeom>
          <a:noFill/>
          <a:ln>
            <a:noFill/>
          </a:ln>
        </p:spPr>
        <p:txBody>
          <a:bodyPr spcFirstLastPara="1" wrap="square" lIns="91425" tIns="45700" rIns="91425" bIns="45700" anchor="t" anchorCtr="0">
            <a:noAutofit/>
          </a:bodyPr>
          <a:lstStyle/>
          <a:p>
            <a:pPr marL="457200" lvl="0" indent="-368300" algn="l" rtl="0">
              <a:lnSpc>
                <a:spcPct val="100000"/>
              </a:lnSpc>
              <a:spcBef>
                <a:spcPts val="1200"/>
              </a:spcBef>
              <a:spcAft>
                <a:spcPts val="0"/>
              </a:spcAft>
              <a:buSzPts val="2200"/>
              <a:buFont typeface="Calibri"/>
              <a:buChar char="●"/>
            </a:pPr>
            <a:r>
              <a:rPr lang="fi-FI" sz="2200"/>
              <a:t>Opiskelija informoi tutkittavia aineiston siirrosta tietosuojailmoituksessa.</a:t>
            </a:r>
            <a:endParaRPr sz="2200"/>
          </a:p>
          <a:p>
            <a:pPr marL="457200" lvl="0" indent="-368300" algn="l" rtl="0">
              <a:lnSpc>
                <a:spcPct val="100000"/>
              </a:lnSpc>
              <a:spcBef>
                <a:spcPts val="0"/>
              </a:spcBef>
              <a:spcAft>
                <a:spcPts val="0"/>
              </a:spcAft>
              <a:buSzPts val="2200"/>
              <a:buFont typeface="Calibri"/>
              <a:buChar char="●"/>
            </a:pPr>
            <a:r>
              <a:rPr lang="fi-FI" sz="2200"/>
              <a:t>Opiskelija saattaa joutua tekemään tietojenkäsittelysopimuksen (DPA) esimerkiksi käyttäessään litterointipalvelua. Tutustu oman korkeakoulusi ohjeistuksiin.</a:t>
            </a:r>
            <a:endParaRPr sz="2200"/>
          </a:p>
          <a:p>
            <a:pPr marL="457200" lvl="0" indent="-368300" algn="l" rtl="0">
              <a:lnSpc>
                <a:spcPct val="100000"/>
              </a:lnSpc>
              <a:spcBef>
                <a:spcPts val="0"/>
              </a:spcBef>
              <a:spcAft>
                <a:spcPts val="0"/>
              </a:spcAft>
              <a:buSzPts val="2200"/>
              <a:buFont typeface="Calibri"/>
              <a:buChar char="●"/>
            </a:pPr>
            <a:r>
              <a:rPr lang="fi-FI" sz="2200"/>
              <a:t>Varmistetaan tietoturva tiedonsiirrossa. Tietoturvallisia vaihtoehtoja tiedonsiirtoon voivat olla esimerkiksi Funet Filesender, palvelutarjoajan verkkopalvelu tai aineistoon pääsy verkkolevyaseman kautta. Kannattaa konsultoida oman organisaation IT-palveluita. </a:t>
            </a:r>
            <a:endParaRPr sz="2200"/>
          </a:p>
          <a:p>
            <a:pPr marL="457200" lvl="0" indent="-368300" algn="l" rtl="0">
              <a:lnSpc>
                <a:spcPct val="100000"/>
              </a:lnSpc>
              <a:spcBef>
                <a:spcPts val="0"/>
              </a:spcBef>
              <a:spcAft>
                <a:spcPts val="0"/>
              </a:spcAft>
              <a:buSzPts val="2200"/>
              <a:buFont typeface="Calibri"/>
              <a:buChar char="●"/>
            </a:pPr>
            <a:r>
              <a:rPr lang="fi-FI" sz="2200"/>
              <a:t>Jos käytetään kaupallisia sovelluksia, tarkistetaan käyttöehdot ja varmistetaan, että tietosuoja- ja tietoturva-asiat ovat kunnossa.</a:t>
            </a:r>
            <a:endParaRPr sz="2200"/>
          </a:p>
          <a:p>
            <a:pPr marL="457200" lvl="0" indent="-368300" algn="l" rtl="0">
              <a:lnSpc>
                <a:spcPct val="100000"/>
              </a:lnSpc>
              <a:spcBef>
                <a:spcPts val="0"/>
              </a:spcBef>
              <a:spcAft>
                <a:spcPts val="0"/>
              </a:spcAft>
              <a:buSzPts val="2200"/>
              <a:buFont typeface="Calibri"/>
              <a:buChar char="●"/>
            </a:pPr>
            <a:r>
              <a:rPr lang="fi-FI" sz="2200"/>
              <a:t>Jos aineisto on mahdollista anonymisoida niin, ettei siitä ole yksittäinen henkilö tunnistettavissa, voidaan sitä käsitellä kuin mitä tahansa aineistoa, eikä suojaustoimenpiteitä tarvita samassa mittakaavassa.</a:t>
            </a:r>
            <a:endParaRPr sz="2200"/>
          </a:p>
          <a:p>
            <a:pPr marL="457200" lvl="0" indent="-368300" algn="l" rtl="0">
              <a:lnSpc>
                <a:spcPct val="100000"/>
              </a:lnSpc>
              <a:spcBef>
                <a:spcPts val="0"/>
              </a:spcBef>
              <a:spcAft>
                <a:spcPts val="0"/>
              </a:spcAft>
              <a:buSzPts val="2200"/>
              <a:buFont typeface="Calibri"/>
              <a:buChar char="●"/>
            </a:pPr>
            <a:r>
              <a:rPr lang="fi-FI" sz="2200"/>
              <a:t>Katso esimerkit aineiston siirrosta: </a:t>
            </a:r>
            <a:r>
              <a:rPr lang="fi-FI" sz="2200" u="sng">
                <a:solidFill>
                  <a:schemeClr val="hlink"/>
                </a:solidFill>
                <a:hlinkClick r:id="rId3" action="ppaction://hlinksldjump"/>
              </a:rPr>
              <a:t>Dia 50: Aineiston jakaminen/aineiston siirto</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g2375fa55cc5_0_0"/>
          <p:cNvSpPr txBox="1">
            <a:spLocks noGrp="1"/>
          </p:cNvSpPr>
          <p:nvPr>
            <p:ph type="title"/>
          </p:nvPr>
        </p:nvSpPr>
        <p:spPr>
          <a:xfrm>
            <a:off x="838200" y="365125"/>
            <a:ext cx="111471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Henkilötietojen  siirto EU:n/ETA-alueen ulkopuolelle</a:t>
            </a:r>
            <a:endParaRPr/>
          </a:p>
        </p:txBody>
      </p:sp>
      <p:sp>
        <p:nvSpPr>
          <p:cNvPr id="290" name="Google Shape;290;g2375fa55cc5_0_0"/>
          <p:cNvSpPr txBox="1">
            <a:spLocks noGrp="1"/>
          </p:cNvSpPr>
          <p:nvPr>
            <p:ph type="body" idx="1"/>
          </p:nvPr>
        </p:nvSpPr>
        <p:spPr>
          <a:xfrm>
            <a:off x="838200" y="1825625"/>
            <a:ext cx="10515600" cy="4351200"/>
          </a:xfrm>
          <a:prstGeom prst="rect">
            <a:avLst/>
          </a:prstGeom>
          <a:noFill/>
          <a:ln>
            <a:noFill/>
          </a:ln>
        </p:spPr>
        <p:txBody>
          <a:bodyPr spcFirstLastPara="1" wrap="square" lIns="91425" tIns="45700" rIns="91425" bIns="45700" anchor="t" anchorCtr="0">
            <a:noAutofit/>
          </a:bodyPr>
          <a:lstStyle/>
          <a:p>
            <a:pPr marL="457200" lvl="0" indent="-381000" algn="l" rtl="0">
              <a:lnSpc>
                <a:spcPct val="100000"/>
              </a:lnSpc>
              <a:spcBef>
                <a:spcPts val="1200"/>
              </a:spcBef>
              <a:spcAft>
                <a:spcPts val="0"/>
              </a:spcAft>
              <a:buSzPts val="2400"/>
              <a:buFont typeface="Calibri"/>
              <a:buChar char="●"/>
            </a:pPr>
            <a:r>
              <a:rPr lang="fi-FI" sz="2400"/>
              <a:t>Jos henkilötietoja siirretään tai luovutetaan EU:n/ETA-alueen ulkopuolelle, opiskelijan pitää tarkistaa organisaation ohjeistus ja ottaa yhteyttä organisaation tietosuojavastaavaan. </a:t>
            </a:r>
            <a:endParaRPr sz="2400"/>
          </a:p>
          <a:p>
            <a:pPr marL="457200" lvl="0" indent="-381000" algn="l" rtl="0">
              <a:lnSpc>
                <a:spcPct val="100000"/>
              </a:lnSpc>
              <a:spcBef>
                <a:spcPts val="0"/>
              </a:spcBef>
              <a:spcAft>
                <a:spcPts val="0"/>
              </a:spcAft>
              <a:buSzPts val="2400"/>
              <a:buFont typeface="Calibri"/>
              <a:buChar char="●"/>
            </a:pPr>
            <a:r>
              <a:rPr lang="fi-FI" sz="2400"/>
              <a:t>Tarvittavia dokumentteja tälaisessa tilanteessa ovat mm. sopimukset aineiston siirrosta sekä siirtoon liittyvä arviointilomake (TIA = transfer impact assessment)</a:t>
            </a:r>
            <a:endParaRPr sz="2400"/>
          </a:p>
          <a:p>
            <a:pPr marL="457200" lvl="0" indent="-381000" algn="l" rtl="0">
              <a:lnSpc>
                <a:spcPct val="100000"/>
              </a:lnSpc>
              <a:spcBef>
                <a:spcPts val="0"/>
              </a:spcBef>
              <a:spcAft>
                <a:spcPts val="0"/>
              </a:spcAft>
              <a:buSzPts val="2400"/>
              <a:buFont typeface="Calibri"/>
              <a:buChar char="●"/>
            </a:pPr>
            <a:r>
              <a:rPr lang="fi-FI" sz="2400" u="sng">
                <a:solidFill>
                  <a:schemeClr val="hlink"/>
                </a:solidFill>
                <a:hlinkClick r:id="rId3"/>
              </a:rPr>
              <a:t>Komission sivuilta</a:t>
            </a:r>
            <a:r>
              <a:rPr lang="fi-FI" sz="2400"/>
              <a:t> löytyy listaus maista, joissa henkilötietojen suoja täyttää vastaavat vaatimukset kuin EU:ssa, jolloin näiden maiden kanssa toimitaan samoin kuin EU-maiden kanssa.</a:t>
            </a:r>
            <a:endParaRPr sz="2400"/>
          </a:p>
          <a:p>
            <a:pPr marL="457200" lvl="0" indent="-381000" algn="l" rtl="0">
              <a:lnSpc>
                <a:spcPct val="100000"/>
              </a:lnSpc>
              <a:spcBef>
                <a:spcPts val="0"/>
              </a:spcBef>
              <a:spcAft>
                <a:spcPts val="0"/>
              </a:spcAft>
              <a:buSzPts val="2400"/>
              <a:buFont typeface="Calibri"/>
              <a:buChar char="●"/>
            </a:pPr>
            <a:r>
              <a:rPr lang="fi-FI" sz="2400"/>
              <a:t>Katso esimerkit: </a:t>
            </a:r>
            <a:r>
              <a:rPr lang="fi-FI" sz="2400" u="sng">
                <a:solidFill>
                  <a:schemeClr val="hlink"/>
                </a:solidFill>
                <a:hlinkClick r:id="rId4" action="ppaction://hlinksldjump"/>
              </a:rPr>
              <a:t>Dia 48: Aineiston siirrosta toiseen maahan</a:t>
            </a:r>
            <a:endParaRPr sz="240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g2bf34768eee_0_27"/>
          <p:cNvSpPr txBox="1">
            <a:spLocks noGrp="1"/>
          </p:cNvSpPr>
          <p:nvPr>
            <p:ph type="title"/>
          </p:nvPr>
        </p:nvSpPr>
        <p:spPr>
          <a:xfrm>
            <a:off x="839788"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fi-FI"/>
              <a:t>Tarvittavat dokumentit</a:t>
            </a:r>
            <a:endParaRPr/>
          </a:p>
        </p:txBody>
      </p:sp>
      <p:sp>
        <p:nvSpPr>
          <p:cNvPr id="296" name="Google Shape;296;g2bf34768eee_0_27"/>
          <p:cNvSpPr txBox="1">
            <a:spLocks noGrp="1"/>
          </p:cNvSpPr>
          <p:nvPr>
            <p:ph type="body" idx="2"/>
          </p:nvPr>
        </p:nvSpPr>
        <p:spPr>
          <a:xfrm>
            <a:off x="487675" y="1690825"/>
            <a:ext cx="11567100" cy="5102700"/>
          </a:xfrm>
          <a:prstGeom prst="rect">
            <a:avLst/>
          </a:prstGeom>
        </p:spPr>
        <p:txBody>
          <a:bodyPr spcFirstLastPara="1" wrap="square" lIns="91425" tIns="45700" rIns="91425" bIns="45700" anchor="t" anchorCtr="0">
            <a:normAutofit fontScale="62500" lnSpcReduction="10000"/>
          </a:bodyPr>
          <a:lstStyle/>
          <a:p>
            <a:pPr marL="0" lvl="0" indent="0" algn="l" rtl="0">
              <a:lnSpc>
                <a:spcPct val="100000"/>
              </a:lnSpc>
              <a:spcBef>
                <a:spcPts val="1300"/>
              </a:spcBef>
              <a:spcAft>
                <a:spcPts val="0"/>
              </a:spcAft>
              <a:buNone/>
            </a:pPr>
            <a:r>
              <a:rPr lang="fi-FI" sz="3800"/>
              <a:t>Opiskelijan pitää pystyä </a:t>
            </a:r>
            <a:r>
              <a:rPr lang="fi-FI" sz="3800" u="sng">
                <a:solidFill>
                  <a:schemeClr val="hlink"/>
                </a:solidFill>
                <a:hlinkClick r:id="rId3"/>
              </a:rPr>
              <a:t>osoittamaan</a:t>
            </a:r>
            <a:r>
              <a:rPr lang="fi-FI" sz="3800"/>
              <a:t>, että on käsitellyt henkilötietoja tietosuojasäännösten mukaisesti. Sen osoittamiseksi kaikki toimet kannattaa dokumentoida tarkasti. Tarkista, että opiskelijalta löytyy seuraavat dokumentit:</a:t>
            </a:r>
            <a:endParaRPr sz="3800" b="1"/>
          </a:p>
          <a:p>
            <a:pPr marL="457200" lvl="0" indent="-369093" algn="l" rtl="0">
              <a:lnSpc>
                <a:spcPct val="100000"/>
              </a:lnSpc>
              <a:spcBef>
                <a:spcPts val="1300"/>
              </a:spcBef>
              <a:spcAft>
                <a:spcPts val="0"/>
              </a:spcAft>
              <a:buSzPct val="100000"/>
              <a:buFont typeface="Corbel"/>
              <a:buAutoNum type="arabicPeriod"/>
            </a:pPr>
            <a:r>
              <a:rPr lang="fi-FI" sz="3540" b="1"/>
              <a:t>Aineistonhallintasuunnitelma</a:t>
            </a:r>
            <a:endParaRPr sz="3540"/>
          </a:p>
          <a:p>
            <a:pPr marL="457200" lvl="0" indent="-369093" algn="l" rtl="0">
              <a:lnSpc>
                <a:spcPct val="100000"/>
              </a:lnSpc>
              <a:spcBef>
                <a:spcPts val="0"/>
              </a:spcBef>
              <a:spcAft>
                <a:spcPts val="0"/>
              </a:spcAft>
              <a:buSzPct val="100000"/>
              <a:buFont typeface="Corbel"/>
              <a:buAutoNum type="arabicPeriod"/>
            </a:pPr>
            <a:r>
              <a:rPr lang="fi-FI" sz="3540" b="1"/>
              <a:t>Tutkimukseen/kehittämistyöhön osallistujien eli tutkittavien informointi</a:t>
            </a:r>
            <a:r>
              <a:rPr lang="fi-FI" sz="3540"/>
              <a:t> Jos ei käsitellä henkilötietoja, on hyvä olla maininta tietojen käsittelystä ja mahdollisesta jatkokäytöstä.</a:t>
            </a:r>
            <a:endParaRPr sz="3540"/>
          </a:p>
          <a:p>
            <a:pPr marL="457200" lvl="0" indent="-369093" algn="l" rtl="0">
              <a:lnSpc>
                <a:spcPct val="100000"/>
              </a:lnSpc>
              <a:spcBef>
                <a:spcPts val="0"/>
              </a:spcBef>
              <a:spcAft>
                <a:spcPts val="0"/>
              </a:spcAft>
              <a:buSzPct val="100000"/>
              <a:buFont typeface="Corbel"/>
              <a:buAutoNum type="arabicPeriod"/>
            </a:pPr>
            <a:r>
              <a:rPr lang="fi-FI" sz="3540" b="1"/>
              <a:t>Tutkittavan suostumus</a:t>
            </a:r>
            <a:r>
              <a:rPr lang="fi-FI" sz="3540"/>
              <a:t> osallistua tutkimukseen/kehittämistyöhön (ns. eettinen suostumus)</a:t>
            </a:r>
            <a:endParaRPr sz="3540"/>
          </a:p>
          <a:p>
            <a:pPr marL="457200" lvl="0" indent="-369093" algn="l" rtl="0">
              <a:lnSpc>
                <a:spcPct val="100000"/>
              </a:lnSpc>
              <a:spcBef>
                <a:spcPts val="0"/>
              </a:spcBef>
              <a:spcAft>
                <a:spcPts val="0"/>
              </a:spcAft>
              <a:buSzPct val="100000"/>
              <a:buFont typeface="Corbel"/>
              <a:buAutoNum type="arabicPeriod"/>
            </a:pPr>
            <a:r>
              <a:rPr lang="fi-FI" sz="3540" b="1"/>
              <a:t>Tietosuojailmoitus/-seloste</a:t>
            </a:r>
            <a:r>
              <a:rPr lang="fi-FI" sz="3540"/>
              <a:t>, jos käsitellään henkilötietoja </a:t>
            </a:r>
            <a:endParaRPr sz="3540"/>
          </a:p>
          <a:p>
            <a:pPr marL="457200" lvl="0" indent="-369093" algn="l" rtl="0">
              <a:lnSpc>
                <a:spcPct val="100000"/>
              </a:lnSpc>
              <a:spcBef>
                <a:spcPts val="0"/>
              </a:spcBef>
              <a:spcAft>
                <a:spcPts val="0"/>
              </a:spcAft>
              <a:buSzPct val="100000"/>
              <a:buFont typeface="Corbel"/>
              <a:buAutoNum type="arabicPeriod"/>
            </a:pPr>
            <a:r>
              <a:rPr lang="fi-FI" sz="3540" b="1"/>
              <a:t>Suostumus henkilötietojen käsittelyyn</a:t>
            </a:r>
            <a:r>
              <a:rPr lang="fi-FI" sz="3540"/>
              <a:t>, jos henkilötietojen käsittelyn peruste suostumus, </a:t>
            </a:r>
            <a:br>
              <a:rPr lang="fi-FI" sz="3540"/>
            </a:br>
            <a:r>
              <a:rPr lang="fi-FI" sz="3540"/>
              <a:t>kohdat 3 ja 5 voi yhdistää samalle lomakkeelle, mutta suostumukset täytyy olla eri kysymyksinä: Annan suostumuksen osallistua tutkimukseen/kehittämistyöhön, Annan suostumuksen osallistua henkilötietojen käsittelyyn</a:t>
            </a:r>
            <a:endParaRPr sz="3540"/>
          </a:p>
          <a:p>
            <a:pPr marL="457200" lvl="0" indent="-369093" algn="l" rtl="0">
              <a:lnSpc>
                <a:spcPct val="100000"/>
              </a:lnSpc>
              <a:spcBef>
                <a:spcPts val="0"/>
              </a:spcBef>
              <a:spcAft>
                <a:spcPts val="0"/>
              </a:spcAft>
              <a:buSzPct val="100000"/>
              <a:buFont typeface="Calibri"/>
              <a:buAutoNum type="arabicPeriod"/>
            </a:pPr>
            <a:r>
              <a:rPr lang="fi-FI" sz="3540" b="1"/>
              <a:t>Tutkimuslupa </a:t>
            </a:r>
            <a:r>
              <a:rPr lang="fi-FI" sz="3540"/>
              <a:t>(jos tutkittava organisaatio edellyttää)</a:t>
            </a:r>
            <a:endParaRPr sz="3540"/>
          </a:p>
          <a:p>
            <a:pPr marL="457200" lvl="0" indent="-369093" algn="l" rtl="0">
              <a:lnSpc>
                <a:spcPct val="100000"/>
              </a:lnSpc>
              <a:spcBef>
                <a:spcPts val="0"/>
              </a:spcBef>
              <a:spcAft>
                <a:spcPts val="0"/>
              </a:spcAft>
              <a:buSzPct val="100000"/>
              <a:buFont typeface="Calibri"/>
              <a:buAutoNum type="arabicPeriod"/>
            </a:pPr>
            <a:r>
              <a:rPr lang="fi-FI" sz="3540" b="1"/>
              <a:t>Opinnäytetyösopimus (koskee ammattikorkeakouluja)</a:t>
            </a:r>
            <a:endParaRPr sz="264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g2bf34768eee_0_36"/>
          <p:cNvSpPr txBox="1">
            <a:spLocks noGrp="1"/>
          </p:cNvSpPr>
          <p:nvPr>
            <p:ph type="title"/>
          </p:nvPr>
        </p:nvSpPr>
        <p:spPr>
          <a:xfrm>
            <a:off x="839788"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fi-FI"/>
              <a:t>Tutkittavien informointi aineiston jatkokäytöstä ja arkistoinnista</a:t>
            </a:r>
            <a:endParaRPr/>
          </a:p>
        </p:txBody>
      </p:sp>
      <p:sp>
        <p:nvSpPr>
          <p:cNvPr id="302" name="Google Shape;302;g2bf34768eee_0_36"/>
          <p:cNvSpPr txBox="1">
            <a:spLocks noGrp="1"/>
          </p:cNvSpPr>
          <p:nvPr>
            <p:ph type="body" idx="2"/>
          </p:nvPr>
        </p:nvSpPr>
        <p:spPr>
          <a:xfrm>
            <a:off x="686850" y="1999350"/>
            <a:ext cx="10971300" cy="4815600"/>
          </a:xfrm>
          <a:prstGeom prst="rect">
            <a:avLst/>
          </a:prstGeom>
        </p:spPr>
        <p:txBody>
          <a:bodyPr spcFirstLastPara="1" wrap="square" lIns="91425" tIns="45700" rIns="91425" bIns="45700" anchor="t" anchorCtr="0">
            <a:noAutofit/>
          </a:bodyPr>
          <a:lstStyle/>
          <a:p>
            <a:pPr marL="457200" lvl="0" indent="-355600" algn="l" rtl="0">
              <a:lnSpc>
                <a:spcPct val="100000"/>
              </a:lnSpc>
              <a:spcBef>
                <a:spcPts val="0"/>
              </a:spcBef>
              <a:spcAft>
                <a:spcPts val="0"/>
              </a:spcAft>
              <a:buSzPts val="2000"/>
              <a:buChar char="●"/>
            </a:pPr>
            <a:r>
              <a:rPr lang="fi-FI" sz="2000"/>
              <a:t>Tutkimusaineiston jatkokäytöstä ja arkistoinnista kerrotaan aina tutkittavalle.</a:t>
            </a:r>
            <a:endParaRPr sz="2000"/>
          </a:p>
          <a:p>
            <a:pPr marL="457200" lvl="0" indent="-355600" algn="l" rtl="0">
              <a:lnSpc>
                <a:spcPct val="100000"/>
              </a:lnSpc>
              <a:spcBef>
                <a:spcPts val="0"/>
              </a:spcBef>
              <a:spcAft>
                <a:spcPts val="0"/>
              </a:spcAft>
              <a:buSzPts val="2000"/>
              <a:buChar char="●"/>
            </a:pPr>
            <a:r>
              <a:rPr lang="fi-FI" sz="2000"/>
              <a:t>Tietoa voidaan sisällyttää yhteen tai useampaan dokumenttiin. Näitä dokumentteja voivat olla esimerkiksi:</a:t>
            </a:r>
            <a:endParaRPr sz="2000"/>
          </a:p>
          <a:p>
            <a:pPr marL="914400" lvl="1" indent="-355600" algn="l" rtl="0">
              <a:lnSpc>
                <a:spcPct val="100000"/>
              </a:lnSpc>
              <a:spcBef>
                <a:spcPts val="0"/>
              </a:spcBef>
              <a:spcAft>
                <a:spcPts val="0"/>
              </a:spcAft>
              <a:buSzPts val="2000"/>
              <a:buChar char="○"/>
            </a:pPr>
            <a:r>
              <a:rPr lang="fi-FI" sz="1800"/>
              <a:t>tutkimusesite</a:t>
            </a:r>
            <a:endParaRPr sz="1800"/>
          </a:p>
          <a:p>
            <a:pPr marL="914400" lvl="1" indent="-355600" algn="l" rtl="0">
              <a:lnSpc>
                <a:spcPct val="100000"/>
              </a:lnSpc>
              <a:spcBef>
                <a:spcPts val="0"/>
              </a:spcBef>
              <a:spcAft>
                <a:spcPts val="0"/>
              </a:spcAft>
              <a:buSzPts val="2000"/>
              <a:buChar char="○"/>
            </a:pPr>
            <a:r>
              <a:rPr lang="fi-FI" sz="1800"/>
              <a:t>kyselyn saate</a:t>
            </a:r>
            <a:endParaRPr sz="1800"/>
          </a:p>
          <a:p>
            <a:pPr marL="914400" lvl="1" indent="-355600" algn="l" rtl="0">
              <a:lnSpc>
                <a:spcPct val="100000"/>
              </a:lnSpc>
              <a:spcBef>
                <a:spcPts val="0"/>
              </a:spcBef>
              <a:spcAft>
                <a:spcPts val="0"/>
              </a:spcAft>
              <a:buSzPts val="2000"/>
              <a:buChar char="○"/>
            </a:pPr>
            <a:r>
              <a:rPr lang="fi-FI" sz="1800"/>
              <a:t>suostumuslomake</a:t>
            </a:r>
            <a:endParaRPr sz="1800"/>
          </a:p>
          <a:p>
            <a:pPr marL="914400" lvl="1" indent="-355600" algn="l" rtl="0">
              <a:lnSpc>
                <a:spcPct val="100000"/>
              </a:lnSpc>
              <a:spcBef>
                <a:spcPts val="0"/>
              </a:spcBef>
              <a:spcAft>
                <a:spcPts val="0"/>
              </a:spcAft>
              <a:buSzPts val="2000"/>
              <a:buChar char="○"/>
            </a:pPr>
            <a:r>
              <a:rPr lang="fi-FI" sz="1800"/>
              <a:t>tietosuojailmoitus tai tietosuojaseloste.</a:t>
            </a:r>
            <a:endParaRPr sz="1800"/>
          </a:p>
          <a:p>
            <a:pPr marL="457200" lvl="0" indent="-355600" algn="l" rtl="0">
              <a:lnSpc>
                <a:spcPct val="100000"/>
              </a:lnSpc>
              <a:spcBef>
                <a:spcPts val="0"/>
              </a:spcBef>
              <a:spcAft>
                <a:spcPts val="0"/>
              </a:spcAft>
              <a:buSzPts val="2000"/>
              <a:buChar char="●"/>
            </a:pPr>
            <a:r>
              <a:rPr lang="fi-FI" sz="2000"/>
              <a:t>Keskeistä on, että tutkittavalla on riittävät, ymmärrettävät ja oikeat tiedot tutkimusaineiston jatkokäytöstä. Tutkittavien oikeuksien ja jatkokäytön turvaamiseksi ristiriitaisia tietoja eri dokumenttien välillä on vältettävä.</a:t>
            </a:r>
            <a:endParaRPr sz="2000"/>
          </a:p>
          <a:p>
            <a:pPr marL="457200" lvl="0" indent="-355600" algn="l" rtl="0">
              <a:lnSpc>
                <a:spcPct val="100000"/>
              </a:lnSpc>
              <a:spcBef>
                <a:spcPts val="0"/>
              </a:spcBef>
              <a:spcAft>
                <a:spcPts val="0"/>
              </a:spcAft>
              <a:buSzPts val="2000"/>
              <a:buChar char="●"/>
            </a:pPr>
            <a:r>
              <a:rPr lang="fi-FI" sz="2000"/>
              <a:t>Informoinnissa  merkityksellisiä tietoja tutkittavalle on ainakin kolme. Nämä tiivistyvät seuraaviin kysymyksiin:</a:t>
            </a:r>
            <a:endParaRPr sz="2000"/>
          </a:p>
          <a:p>
            <a:pPr marL="914400" lvl="1" indent="-355600" algn="l" rtl="0">
              <a:lnSpc>
                <a:spcPct val="100000"/>
              </a:lnSpc>
              <a:spcBef>
                <a:spcPts val="0"/>
              </a:spcBef>
              <a:spcAft>
                <a:spcPts val="0"/>
              </a:spcAft>
              <a:buSzPts val="2000"/>
              <a:buChar char="○"/>
            </a:pPr>
            <a:r>
              <a:rPr lang="fi-FI" sz="1800"/>
              <a:t>Mihin tutkimusaineisto luovutetaan arkistoitavaksi?</a:t>
            </a:r>
            <a:endParaRPr sz="1800"/>
          </a:p>
          <a:p>
            <a:pPr marL="914400" lvl="1" indent="-355600" algn="l" rtl="0">
              <a:lnSpc>
                <a:spcPct val="100000"/>
              </a:lnSpc>
              <a:spcBef>
                <a:spcPts val="0"/>
              </a:spcBef>
              <a:spcAft>
                <a:spcPts val="0"/>
              </a:spcAft>
              <a:buSzPts val="2000"/>
              <a:buChar char="○"/>
            </a:pPr>
            <a:r>
              <a:rPr lang="fi-FI" sz="1800"/>
              <a:t>Kenelle tutkimusaineistoa luovutetaan jatkokäyttöä varten?</a:t>
            </a:r>
            <a:endParaRPr sz="1800"/>
          </a:p>
          <a:p>
            <a:pPr marL="914400" lvl="1" indent="-355600" algn="l" rtl="0">
              <a:lnSpc>
                <a:spcPct val="100000"/>
              </a:lnSpc>
              <a:spcBef>
                <a:spcPts val="0"/>
              </a:spcBef>
              <a:spcAft>
                <a:spcPts val="0"/>
              </a:spcAft>
              <a:buSzPts val="2000"/>
              <a:buChar char="○"/>
            </a:pPr>
            <a:r>
              <a:rPr lang="fi-FI" sz="1800"/>
              <a:t>Mihin tarkoitukseen tutkimusaineistoa luovutetaan myöhemmin?</a:t>
            </a:r>
            <a:endParaRPr sz="18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g2cae22eb449_0_14"/>
          <p:cNvSpPr txBox="1">
            <a:spLocks noGrp="1"/>
          </p:cNvSpPr>
          <p:nvPr>
            <p:ph type="title"/>
          </p:nvPr>
        </p:nvSpPr>
        <p:spPr>
          <a:xfrm>
            <a:off x="839788"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fi-FI"/>
              <a:t>Aineiston jatkotoimenpiteistä päättäminen</a:t>
            </a:r>
            <a:endParaRPr/>
          </a:p>
        </p:txBody>
      </p:sp>
      <p:sp>
        <p:nvSpPr>
          <p:cNvPr id="308" name="Google Shape;308;g2cae22eb449_0_14"/>
          <p:cNvSpPr txBox="1">
            <a:spLocks noGrp="1"/>
          </p:cNvSpPr>
          <p:nvPr>
            <p:ph type="body" idx="2"/>
          </p:nvPr>
        </p:nvSpPr>
        <p:spPr>
          <a:xfrm>
            <a:off x="838800" y="1825200"/>
            <a:ext cx="10971300" cy="4215600"/>
          </a:xfrm>
          <a:prstGeom prst="rect">
            <a:avLst/>
          </a:prstGeom>
        </p:spPr>
        <p:txBody>
          <a:bodyPr spcFirstLastPara="1" wrap="square" lIns="91425" tIns="45700" rIns="91425" bIns="45700" anchor="t" anchorCtr="0">
            <a:noAutofit/>
          </a:bodyPr>
          <a:lstStyle/>
          <a:p>
            <a:pPr marL="609600" lvl="0" indent="-457200" algn="l" rtl="0">
              <a:lnSpc>
                <a:spcPct val="100000"/>
              </a:lnSpc>
              <a:spcBef>
                <a:spcPts val="0"/>
              </a:spcBef>
              <a:spcAft>
                <a:spcPts val="0"/>
              </a:spcAft>
              <a:buClr>
                <a:srgbClr val="414141"/>
              </a:buClr>
              <a:buSzPts val="2400"/>
              <a:buFont typeface="Calibri"/>
              <a:buChar char="●"/>
            </a:pPr>
            <a:r>
              <a:rPr lang="fi-FI" sz="2400">
                <a:solidFill>
                  <a:srgbClr val="414141"/>
                </a:solidFill>
              </a:rPr>
              <a:t>Kun opinnäytetyö on hyväksytty, opiskelijan tulee päättää, säilyttääkö hän aineistoa vai hävittääkö hän sen.</a:t>
            </a:r>
            <a:endParaRPr sz="2400">
              <a:solidFill>
                <a:srgbClr val="414141"/>
              </a:solidFill>
            </a:endParaRPr>
          </a:p>
          <a:p>
            <a:pPr marL="609600" lvl="0" indent="-457200" algn="l" rtl="0">
              <a:lnSpc>
                <a:spcPct val="100000"/>
              </a:lnSpc>
              <a:spcBef>
                <a:spcPts val="0"/>
              </a:spcBef>
              <a:spcAft>
                <a:spcPts val="0"/>
              </a:spcAft>
              <a:buClr>
                <a:srgbClr val="414141"/>
              </a:buClr>
              <a:buSzPts val="2400"/>
              <a:buFont typeface="Calibri"/>
              <a:buChar char="●"/>
            </a:pPr>
            <a:r>
              <a:rPr lang="fi-FI" sz="2400">
                <a:solidFill>
                  <a:srgbClr val="414141"/>
                </a:solidFill>
              </a:rPr>
              <a:t>Aineiston (mukaan lukien suostumukset) hävittämistä mahdollisimman pian työn hyväksymisen jälkeen puoltaa niiden säilyttämiseen liittyvä tietosuojaloukkausriski. </a:t>
            </a:r>
            <a:endParaRPr sz="2400">
              <a:solidFill>
                <a:srgbClr val="414141"/>
              </a:solidFill>
            </a:endParaRPr>
          </a:p>
          <a:p>
            <a:pPr marL="609600" lvl="0" indent="-457200" algn="l" rtl="0">
              <a:lnSpc>
                <a:spcPct val="100000"/>
              </a:lnSpc>
              <a:spcBef>
                <a:spcPts val="0"/>
              </a:spcBef>
              <a:spcAft>
                <a:spcPts val="0"/>
              </a:spcAft>
              <a:buClr>
                <a:srgbClr val="414141"/>
              </a:buClr>
              <a:buSzPts val="2400"/>
              <a:buFont typeface="Calibri"/>
              <a:buChar char="●"/>
            </a:pPr>
            <a:r>
              <a:rPr lang="fi-FI" sz="2400">
                <a:solidFill>
                  <a:srgbClr val="414141"/>
                </a:solidFill>
              </a:rPr>
              <a:t>Säilyttäminen voi kuitenkin olla opiskelijan oikeussuojan takia perusteltua jälkikäteisen arvioinnin varalle. Aineisto on suositeltavaa kuitenkin anonymisoida ennen kuin sitä aletaan säilyttää.  </a:t>
            </a:r>
            <a:endParaRPr sz="2400">
              <a:solidFill>
                <a:srgbClr val="414141"/>
              </a:solidFill>
            </a:endParaRPr>
          </a:p>
          <a:p>
            <a:pPr marL="609600" lvl="0" indent="-457200" algn="l" rtl="0">
              <a:lnSpc>
                <a:spcPct val="100000"/>
              </a:lnSpc>
              <a:spcBef>
                <a:spcPts val="0"/>
              </a:spcBef>
              <a:spcAft>
                <a:spcPts val="0"/>
              </a:spcAft>
              <a:buClr>
                <a:srgbClr val="414141"/>
              </a:buClr>
              <a:buSzPts val="2400"/>
              <a:buFont typeface="Calibri"/>
              <a:buChar char="●"/>
            </a:pPr>
            <a:r>
              <a:rPr lang="fi-FI" sz="2400">
                <a:solidFill>
                  <a:srgbClr val="414141"/>
                </a:solidFill>
              </a:rPr>
              <a:t>Opinnäytetyö muuttuu arvioinnin jälkeen julkiseksi asiakirjaksi. OKM:n ohje vuodelta 2012: opinnäytetyöt eivät saa  sisältää mitään salassapidettävää aineistoa.</a:t>
            </a:r>
            <a:endParaRPr sz="240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pic>
        <p:nvPicPr>
          <p:cNvPr id="313" name="Google Shape;313;g24458f4ce33_1_6">
            <a:extLst>
              <a:ext uri="{C183D7F6-B498-43B3-948B-1728B52AA6E4}">
                <adec:decorative xmlns:adec="http://schemas.microsoft.com/office/drawing/2017/decorative" val="1"/>
              </a:ext>
            </a:extLst>
          </p:cNvPr>
          <p:cNvPicPr preferRelativeResize="0"/>
          <p:nvPr/>
        </p:nvPicPr>
        <p:blipFill rotWithShape="1">
          <a:blip r:embed="rId3">
            <a:alphaModFix/>
          </a:blip>
          <a:srcRect/>
          <a:stretch/>
        </p:blipFill>
        <p:spPr>
          <a:xfrm>
            <a:off x="152400" y="152400"/>
            <a:ext cx="11037501" cy="6553200"/>
          </a:xfrm>
          <a:prstGeom prst="rect">
            <a:avLst/>
          </a:prstGeom>
          <a:noFill/>
          <a:ln>
            <a:noFill/>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317"/>
        <p:cNvGrpSpPr/>
        <p:nvPr/>
      </p:nvGrpSpPr>
      <p:grpSpPr>
        <a:xfrm>
          <a:off x="0" y="0"/>
          <a:ext cx="0" cy="0"/>
          <a:chOff x="0" y="0"/>
          <a:chExt cx="0" cy="0"/>
        </a:xfrm>
      </p:grpSpPr>
      <p:sp>
        <p:nvSpPr>
          <p:cNvPr id="318" name="Google Shape;318;g2b2c6f218fd_0_21"/>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fi-F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3"/>
                  </a:ext>
                </a:extLst>
              </a:rPr>
              <a:t>TAPAUSESIMERKIT</a:t>
            </a:r>
            <a:r>
              <a:rPr lang="fi-FI"/>
              <a:t> JA ESIMERKKIKYSYMYKSIÄ</a:t>
            </a:r>
            <a:endParaRPr/>
          </a:p>
        </p:txBody>
      </p:sp>
      <p:sp>
        <p:nvSpPr>
          <p:cNvPr id="319" name="Google Shape;319;g2b2c6f218fd_0_21"/>
          <p:cNvSpPr txBox="1">
            <a:spLocks noGrp="1"/>
          </p:cNvSpPr>
          <p:nvPr>
            <p:ph type="body" idx="1"/>
          </p:nvPr>
        </p:nvSpPr>
        <p:spPr>
          <a:xfrm>
            <a:off x="838200" y="1825625"/>
            <a:ext cx="10515600" cy="4351200"/>
          </a:xfrm>
          <a:prstGeom prst="rect">
            <a:avLst/>
          </a:prstGeom>
        </p:spPr>
        <p:txBody>
          <a:bodyPr spcFirstLastPara="1" wrap="square" lIns="91425" tIns="45700" rIns="91425" bIns="45700" anchor="ctr" anchorCtr="0">
            <a:normAutofit/>
          </a:bodyPr>
          <a:lstStyle/>
          <a:p>
            <a:pPr marL="0" lvl="0" indent="0" algn="l" rtl="0">
              <a:spcBef>
                <a:spcPts val="1000"/>
              </a:spcBef>
              <a:spcAft>
                <a:spcPts val="0"/>
              </a:spcAft>
              <a:buNone/>
            </a:pPr>
            <a:r>
              <a:rPr lang="fi-FI"/>
              <a:t>Seuraavilla dioilla on yliopistojen ja ammattikorkeakoulujen datatukeen tulleita kysymyksiä tutkimusaineiston tietosuojasta ja niihin tarjottuja ratkaisuehdotuksia.</a:t>
            </a:r>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23"/>
        <p:cNvGrpSpPr/>
        <p:nvPr/>
      </p:nvGrpSpPr>
      <p:grpSpPr>
        <a:xfrm>
          <a:off x="0" y="0"/>
          <a:ext cx="0" cy="0"/>
          <a:chOff x="0" y="0"/>
          <a:chExt cx="0" cy="0"/>
        </a:xfrm>
      </p:grpSpPr>
      <p:sp>
        <p:nvSpPr>
          <p:cNvPr id="324" name="Google Shape;324;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fi-FI"/>
              <a:t>Vaikutustenarviointi</a:t>
            </a:r>
            <a:endParaRPr/>
          </a:p>
        </p:txBody>
      </p:sp>
      <p:sp>
        <p:nvSpPr>
          <p:cNvPr id="325" name="Google Shape;325;p25"/>
          <p:cNvSpPr txBox="1">
            <a:spLocks noGrp="1"/>
          </p:cNvSpPr>
          <p:nvPr>
            <p:ph type="body" idx="1"/>
          </p:nvPr>
        </p:nvSpPr>
        <p:spPr>
          <a:xfrm>
            <a:off x="838200" y="1373562"/>
            <a:ext cx="10515600" cy="5032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None/>
            </a:pPr>
            <a:r>
              <a:rPr lang="fi-FI" sz="2400" b="1" dirty="0"/>
              <a:t>Kysymys</a:t>
            </a:r>
            <a:r>
              <a:rPr lang="fi-FI" sz="2400" dirty="0"/>
              <a:t>: </a:t>
            </a:r>
            <a:r>
              <a:rPr lang="fi-FI" sz="2400" i="0" dirty="0"/>
              <a:t>Tutkitaan opiskelijoiden tuntoja ja kokemuksia opiskelusta. Tutkimuksessa haastattelut videoidaan ja niitä analysoidaan kehonkieltä tulkitsemalla, ei käytetä sensoreita. Videolta kuitenkin analysoidaan henkilön ilmeitä uudella ohjelmalla X. </a:t>
            </a:r>
            <a:r>
              <a:rPr lang="fi-FI" sz="2400" dirty="0"/>
              <a:t>Onko kyseessä</a:t>
            </a:r>
            <a:r>
              <a:rPr lang="fi-FI" sz="2400" i="0" dirty="0"/>
              <a:t> sensitiivis</a:t>
            </a:r>
            <a:r>
              <a:rPr lang="fi-FI" sz="2400" dirty="0"/>
              <a:t>ten</a:t>
            </a:r>
            <a:r>
              <a:rPr lang="fi-FI" sz="2400" i="0" dirty="0"/>
              <a:t> henkilötieto</a:t>
            </a:r>
            <a:r>
              <a:rPr lang="fi-FI" sz="2400" dirty="0"/>
              <a:t>jen käsittely</a:t>
            </a:r>
            <a:r>
              <a:rPr lang="fi-FI" sz="2400" i="0" dirty="0"/>
              <a:t> ja pitääkö tehdä DPIA?</a:t>
            </a:r>
            <a:endParaRPr sz="2400" dirty="0"/>
          </a:p>
          <a:p>
            <a:pPr marL="0" lvl="0" indent="0" algn="l" rtl="0">
              <a:lnSpc>
                <a:spcPct val="100000"/>
              </a:lnSpc>
              <a:spcBef>
                <a:spcPts val="1000"/>
              </a:spcBef>
              <a:spcAft>
                <a:spcPts val="0"/>
              </a:spcAft>
              <a:buNone/>
            </a:pPr>
            <a:r>
              <a:rPr lang="fi-FI" sz="2400" b="1"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4"/>
                  </a:ext>
                </a:extLst>
              </a:rPr>
              <a:t>Vastaus</a:t>
            </a:r>
            <a:r>
              <a:rPr lang="fi-FI" sz="2400" dirty="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5"/>
                  </a:ext>
                </a:extLst>
              </a:rPr>
              <a:t>:</a:t>
            </a:r>
            <a:r>
              <a:rPr lang="fi-FI" sz="2400" dirty="0"/>
              <a:t> Jos vastauksissa tulee vastaan esimerkiksi terveystietoja, käsitellään silloin erityisiä henkilötietoja.</a:t>
            </a:r>
            <a:endParaRPr sz="2400" dirty="0"/>
          </a:p>
          <a:p>
            <a:pPr marL="0" lvl="0" indent="0" algn="l" rtl="0">
              <a:lnSpc>
                <a:spcPct val="100000"/>
              </a:lnSpc>
              <a:spcBef>
                <a:spcPts val="1000"/>
              </a:spcBef>
              <a:spcAft>
                <a:spcPts val="0"/>
              </a:spcAft>
              <a:buNone/>
            </a:pPr>
            <a:r>
              <a:rPr lang="fi-FI" sz="2400" dirty="0"/>
              <a:t>Pyri siihen, etteivät tutkimuskysymykset ole sellaisia, että tutkittavat kertovat itsestään arkaluonteisia asioita. </a:t>
            </a:r>
            <a:endParaRPr sz="2400" dirty="0"/>
          </a:p>
          <a:p>
            <a:pPr marL="0" lvl="0" indent="0" algn="l" rtl="0">
              <a:lnSpc>
                <a:spcPct val="100000"/>
              </a:lnSpc>
              <a:spcBef>
                <a:spcPts val="1000"/>
              </a:spcBef>
              <a:spcAft>
                <a:spcPts val="0"/>
              </a:spcAft>
              <a:buClr>
                <a:schemeClr val="dk1"/>
              </a:buClr>
              <a:buSzPts val="1800"/>
              <a:buFont typeface="Arial"/>
              <a:buNone/>
            </a:pPr>
            <a:r>
              <a:rPr lang="fi-FI" sz="2400" dirty="0"/>
              <a:t>DPIA todennäköisesti tarvitaan sekä mahdollisesti eettinen ennakkoarviointi (terveystietoja?). Myös ohjelman X taustoja selvitettävä: minne tiedot tallentuvat, onko tekoälypohjainen.</a:t>
            </a:r>
            <a:endParaRPr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3" name="Google Shape;103;g2c91c032a2c_0_27"/>
          <p:cNvSpPr txBox="1">
            <a:spLocks noGrp="1"/>
          </p:cNvSpPr>
          <p:nvPr>
            <p:ph type="title" idx="4294967295"/>
          </p:nvPr>
        </p:nvSpPr>
        <p:spPr>
          <a:xfrm>
            <a:off x="219750" y="229775"/>
            <a:ext cx="11752500" cy="7272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noAutofit/>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kumimoji="0" lang="fi-FI" sz="4400" b="0" i="0" u="none" strike="noStrike" kern="0" cap="none" spc="0" normalizeH="0" baseline="0" noProof="0" dirty="0">
                <a:ln>
                  <a:noFill/>
                </a:ln>
                <a:solidFill>
                  <a:schemeClr val="dk1"/>
                </a:solidFill>
                <a:effectLst/>
                <a:uLnTx/>
                <a:uFillTx/>
                <a:latin typeface="Calibri"/>
                <a:ea typeface="Calibri"/>
                <a:cs typeface="Calibri"/>
                <a:sym typeface="Calibri"/>
              </a:rPr>
              <a:t>Tietosuoja opinnäytetyön eri vaiheissa</a:t>
            </a:r>
          </a:p>
        </p:txBody>
      </p:sp>
      <p:graphicFrame>
        <p:nvGraphicFramePr>
          <p:cNvPr id="102" name="Google Shape;102;g2c91c032a2c_0_27"/>
          <p:cNvGraphicFramePr/>
          <p:nvPr>
            <p:extLst>
              <p:ext uri="{D42A27DB-BD31-4B8C-83A1-F6EECF244321}">
                <p14:modId xmlns:p14="http://schemas.microsoft.com/office/powerpoint/2010/main" val="417252822"/>
              </p:ext>
            </p:extLst>
          </p:nvPr>
        </p:nvGraphicFramePr>
        <p:xfrm>
          <a:off x="219750" y="1192117"/>
          <a:ext cx="11752500" cy="5596730"/>
        </p:xfrm>
        <a:graphic>
          <a:graphicData uri="http://schemas.openxmlformats.org/drawingml/2006/table">
            <a:tbl>
              <a:tblPr firstRow="1">
                <a:noFill/>
                <a:tableStyleId>{1BA899D8-657E-449C-8E73-E6889C447508}</a:tableStyleId>
              </a:tblPr>
              <a:tblGrid>
                <a:gridCol w="3917500">
                  <a:extLst>
                    <a:ext uri="{9D8B030D-6E8A-4147-A177-3AD203B41FA5}">
                      <a16:colId xmlns:a16="http://schemas.microsoft.com/office/drawing/2014/main" val="20000"/>
                    </a:ext>
                  </a:extLst>
                </a:gridCol>
                <a:gridCol w="3917500">
                  <a:extLst>
                    <a:ext uri="{9D8B030D-6E8A-4147-A177-3AD203B41FA5}">
                      <a16:colId xmlns:a16="http://schemas.microsoft.com/office/drawing/2014/main" val="20001"/>
                    </a:ext>
                  </a:extLst>
                </a:gridCol>
                <a:gridCol w="3917500">
                  <a:extLst>
                    <a:ext uri="{9D8B030D-6E8A-4147-A177-3AD203B41FA5}">
                      <a16:colId xmlns:a16="http://schemas.microsoft.com/office/drawing/2014/main" val="20002"/>
                    </a:ext>
                  </a:extLst>
                </a:gridCol>
              </a:tblGrid>
              <a:tr h="1453950">
                <a:tc>
                  <a:txBody>
                    <a:bodyPr/>
                    <a:lstStyle/>
                    <a:p>
                      <a:pPr marL="0" lvl="0" indent="0" algn="l" rtl="0">
                        <a:spcBef>
                          <a:spcPts val="0"/>
                        </a:spcBef>
                        <a:spcAft>
                          <a:spcPts val="0"/>
                        </a:spcAft>
                        <a:buNone/>
                      </a:pPr>
                      <a:r>
                        <a:rPr lang="fi-FI" sz="2400">
                          <a:solidFill>
                            <a:schemeClr val="dk2"/>
                          </a:solidFill>
                          <a:latin typeface="Calibri"/>
                          <a:ea typeface="Calibri"/>
                          <a:cs typeface="Calibri"/>
                          <a:sym typeface="Calibri"/>
                        </a:rPr>
                        <a:t>Suunnittelu</a:t>
                      </a:r>
                      <a:endParaRPr sz="2400">
                        <a:solidFill>
                          <a:schemeClr val="dk2"/>
                        </a:solidFill>
                        <a:latin typeface="Calibri"/>
                        <a:ea typeface="Calibri"/>
                        <a:cs typeface="Calibri"/>
                        <a:sym typeface="Calibri"/>
                      </a:endParaRPr>
                    </a:p>
                    <a:p>
                      <a:pPr marL="0" lvl="0" indent="0" algn="l" rtl="0">
                        <a:spcBef>
                          <a:spcPts val="0"/>
                        </a:spcBef>
                        <a:spcAft>
                          <a:spcPts val="0"/>
                        </a:spcAft>
                        <a:buNone/>
                      </a:pPr>
                      <a:r>
                        <a:rPr lang="fi-FI" sz="1700">
                          <a:solidFill>
                            <a:srgbClr val="414141"/>
                          </a:solidFill>
                          <a:latin typeface="Calibri"/>
                          <a:ea typeface="Calibri"/>
                          <a:cs typeface="Calibri"/>
                          <a:sym typeface="Calibri"/>
                        </a:rPr>
                        <a:t>Ennen aineiston keräämistä on selvitettävä mahdollinen henkilötietojen käsittely ja sen vaatimat toimet. </a:t>
                      </a:r>
                      <a:endParaRPr sz="1900"/>
                    </a:p>
                  </a:txBody>
                  <a:tcPr marL="121900" marR="121900" marT="121900" marB="121900">
                    <a:lnL w="19050" cap="flat" cmpd="sng">
                      <a:solidFill>
                        <a:srgbClr val="888888"/>
                      </a:solidFill>
                      <a:prstDash val="solid"/>
                      <a:round/>
                      <a:headEnd type="none" w="sm" len="sm"/>
                      <a:tailEnd type="none" w="sm" len="sm"/>
                    </a:lnL>
                    <a:lnR w="19050" cap="flat" cmpd="sng">
                      <a:solidFill>
                        <a:srgbClr val="888888"/>
                      </a:solidFill>
                      <a:prstDash val="solid"/>
                      <a:round/>
                      <a:headEnd type="none" w="sm" len="sm"/>
                      <a:tailEnd type="none" w="sm" len="sm"/>
                    </a:lnR>
                    <a:lnT w="19050" cap="flat" cmpd="sng">
                      <a:solidFill>
                        <a:srgbClr val="888888"/>
                      </a:solidFill>
                      <a:prstDash val="solid"/>
                      <a:round/>
                      <a:headEnd type="none" w="sm" len="sm"/>
                      <a:tailEnd type="none" w="sm" len="sm"/>
                    </a:lnT>
                    <a:lnB w="19050" cap="flat" cmpd="sng">
                      <a:solidFill>
                        <a:srgbClr val="888888"/>
                      </a:solidFill>
                      <a:prstDash val="solid"/>
                      <a:round/>
                      <a:headEnd type="none" w="sm" len="sm"/>
                      <a:tailEnd type="none" w="sm" len="sm"/>
                    </a:lnB>
                  </a:tcPr>
                </a:tc>
                <a:tc>
                  <a:txBody>
                    <a:bodyPr/>
                    <a:lstStyle/>
                    <a:p>
                      <a:pPr marL="0" lvl="0" indent="0" algn="l" rtl="0">
                        <a:spcBef>
                          <a:spcPts val="0"/>
                        </a:spcBef>
                        <a:spcAft>
                          <a:spcPts val="0"/>
                        </a:spcAft>
                        <a:buNone/>
                      </a:pPr>
                      <a:r>
                        <a:rPr lang="fi-FI" sz="2400">
                          <a:solidFill>
                            <a:schemeClr val="dk2"/>
                          </a:solidFill>
                          <a:latin typeface="Calibri"/>
                          <a:ea typeface="Calibri"/>
                          <a:cs typeface="Calibri"/>
                          <a:sym typeface="Calibri"/>
                        </a:rPr>
                        <a:t>Toteutus</a:t>
                      </a:r>
                      <a:endParaRPr sz="2400">
                        <a:solidFill>
                          <a:schemeClr val="dk2"/>
                        </a:solidFill>
                        <a:latin typeface="Calibri"/>
                        <a:ea typeface="Calibri"/>
                        <a:cs typeface="Calibri"/>
                        <a:sym typeface="Calibri"/>
                      </a:endParaRPr>
                    </a:p>
                    <a:p>
                      <a:pPr marL="0" lvl="0" indent="0" algn="l" rtl="0">
                        <a:spcBef>
                          <a:spcPts val="0"/>
                        </a:spcBef>
                        <a:spcAft>
                          <a:spcPts val="0"/>
                        </a:spcAft>
                        <a:buNone/>
                      </a:pPr>
                      <a:r>
                        <a:rPr lang="fi-FI" sz="1700">
                          <a:solidFill>
                            <a:srgbClr val="414141"/>
                          </a:solidFill>
                          <a:latin typeface="Calibri"/>
                          <a:ea typeface="Calibri"/>
                          <a:cs typeface="Calibri"/>
                          <a:sym typeface="Calibri"/>
                        </a:rPr>
                        <a:t>Suunnittelussa esille tulleet asiat on toteutettava käytännössä (mm. luvat, aineistonkeruu ja tallennusratkaisut). </a:t>
                      </a:r>
                      <a:endParaRPr sz="1900"/>
                    </a:p>
                  </a:txBody>
                  <a:tcPr marL="121900" marR="121900" marT="121900" marB="121900">
                    <a:lnL w="19050" cap="flat" cmpd="sng">
                      <a:solidFill>
                        <a:srgbClr val="888888"/>
                      </a:solidFill>
                      <a:prstDash val="solid"/>
                      <a:round/>
                      <a:headEnd type="none" w="sm" len="sm"/>
                      <a:tailEnd type="none" w="sm" len="sm"/>
                    </a:lnL>
                    <a:lnR w="19050" cap="flat" cmpd="sng">
                      <a:solidFill>
                        <a:srgbClr val="888888"/>
                      </a:solidFill>
                      <a:prstDash val="solid"/>
                      <a:round/>
                      <a:headEnd type="none" w="sm" len="sm"/>
                      <a:tailEnd type="none" w="sm" len="sm"/>
                    </a:lnR>
                    <a:lnT w="19050" cap="flat" cmpd="sng">
                      <a:solidFill>
                        <a:srgbClr val="888888"/>
                      </a:solidFill>
                      <a:prstDash val="solid"/>
                      <a:round/>
                      <a:headEnd type="none" w="sm" len="sm"/>
                      <a:tailEnd type="none" w="sm" len="sm"/>
                    </a:lnT>
                    <a:lnB w="19050" cap="flat" cmpd="sng">
                      <a:solidFill>
                        <a:srgbClr val="888888"/>
                      </a:solidFill>
                      <a:prstDash val="solid"/>
                      <a:round/>
                      <a:headEnd type="none" w="sm" len="sm"/>
                      <a:tailEnd type="none" w="sm" len="sm"/>
                    </a:lnB>
                  </a:tcPr>
                </a:tc>
                <a:tc>
                  <a:txBody>
                    <a:bodyPr/>
                    <a:lstStyle/>
                    <a:p>
                      <a:pPr marL="0" lvl="0" indent="0" algn="l" rtl="0">
                        <a:spcBef>
                          <a:spcPts val="0"/>
                        </a:spcBef>
                        <a:spcAft>
                          <a:spcPts val="0"/>
                        </a:spcAft>
                        <a:buNone/>
                      </a:pPr>
                      <a:r>
                        <a:rPr lang="fi-FI" sz="2400">
                          <a:solidFill>
                            <a:schemeClr val="dk2"/>
                          </a:solidFill>
                          <a:latin typeface="Calibri"/>
                          <a:ea typeface="Calibri"/>
                          <a:cs typeface="Calibri"/>
                          <a:sym typeface="Calibri"/>
                        </a:rPr>
                        <a:t>Lopuksi</a:t>
                      </a:r>
                      <a:endParaRPr sz="2400">
                        <a:solidFill>
                          <a:schemeClr val="dk2"/>
                        </a:solidFill>
                        <a:latin typeface="Calibri"/>
                        <a:ea typeface="Calibri"/>
                        <a:cs typeface="Calibri"/>
                        <a:sym typeface="Calibri"/>
                      </a:endParaRPr>
                    </a:p>
                    <a:p>
                      <a:pPr marL="0" lvl="0" indent="0" algn="l" rtl="0">
                        <a:spcBef>
                          <a:spcPts val="0"/>
                        </a:spcBef>
                        <a:spcAft>
                          <a:spcPts val="0"/>
                        </a:spcAft>
                        <a:buNone/>
                      </a:pPr>
                      <a:r>
                        <a:rPr lang="fi-FI" sz="1700">
                          <a:solidFill>
                            <a:srgbClr val="414141"/>
                          </a:solidFill>
                          <a:latin typeface="Calibri"/>
                          <a:ea typeface="Calibri"/>
                          <a:cs typeface="Calibri"/>
                          <a:sym typeface="Calibri"/>
                        </a:rPr>
                        <a:t>Lopuksi opiskelijan on tarkistettava, että…</a:t>
                      </a:r>
                      <a:endParaRPr sz="1700">
                        <a:solidFill>
                          <a:srgbClr val="414141"/>
                        </a:solidFill>
                        <a:latin typeface="Calibri"/>
                        <a:ea typeface="Calibri"/>
                        <a:cs typeface="Calibri"/>
                        <a:sym typeface="Calibri"/>
                      </a:endParaRPr>
                    </a:p>
                    <a:p>
                      <a:pPr marL="0" lvl="0" indent="0" algn="l" rtl="0">
                        <a:spcBef>
                          <a:spcPts val="0"/>
                        </a:spcBef>
                        <a:spcAft>
                          <a:spcPts val="0"/>
                        </a:spcAft>
                        <a:buNone/>
                      </a:pPr>
                      <a:endParaRPr sz="2400">
                        <a:solidFill>
                          <a:schemeClr val="dk2"/>
                        </a:solidFill>
                        <a:latin typeface="Calibri"/>
                        <a:ea typeface="Calibri"/>
                        <a:cs typeface="Calibri"/>
                        <a:sym typeface="Calibri"/>
                      </a:endParaRPr>
                    </a:p>
                  </a:txBody>
                  <a:tcPr marL="121900" marR="121900" marT="121900" marB="121900">
                    <a:lnL w="19050" cap="flat" cmpd="sng">
                      <a:solidFill>
                        <a:srgbClr val="888888"/>
                      </a:solidFill>
                      <a:prstDash val="solid"/>
                      <a:round/>
                      <a:headEnd type="none" w="sm" len="sm"/>
                      <a:tailEnd type="none" w="sm" len="sm"/>
                    </a:lnL>
                    <a:lnR w="19050" cap="flat" cmpd="sng">
                      <a:solidFill>
                        <a:srgbClr val="888888"/>
                      </a:solidFill>
                      <a:prstDash val="solid"/>
                      <a:round/>
                      <a:headEnd type="none" w="sm" len="sm"/>
                      <a:tailEnd type="none" w="sm" len="sm"/>
                    </a:lnR>
                    <a:lnT w="19050" cap="flat" cmpd="sng">
                      <a:solidFill>
                        <a:srgbClr val="888888"/>
                      </a:solidFill>
                      <a:prstDash val="solid"/>
                      <a:round/>
                      <a:headEnd type="none" w="sm" len="sm"/>
                      <a:tailEnd type="none" w="sm" len="sm"/>
                    </a:lnT>
                    <a:lnB w="19050" cap="flat" cmpd="sng">
                      <a:solidFill>
                        <a:srgbClr val="888888"/>
                      </a:solidFill>
                      <a:prstDash val="solid"/>
                      <a:round/>
                      <a:headEnd type="none" w="sm" len="sm"/>
                      <a:tailEnd type="none" w="sm" len="sm"/>
                    </a:lnB>
                  </a:tcPr>
                </a:tc>
                <a:extLst>
                  <a:ext uri="{0D108BD9-81ED-4DB2-BD59-A6C34878D82A}">
                    <a16:rowId xmlns:a16="http://schemas.microsoft.com/office/drawing/2014/main" val="10000"/>
                  </a:ext>
                </a:extLst>
              </a:tr>
              <a:tr h="4103250">
                <a:tc>
                  <a:txBody>
                    <a:bodyPr/>
                    <a:lstStyle/>
                    <a:p>
                      <a:pPr marL="609600" lvl="0"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3" action="ppaction://hlinksldjump"/>
                        </a:rPr>
                        <a:t>Aiheen valinta</a:t>
                      </a:r>
                      <a:endParaRPr sz="1600">
                        <a:latin typeface="Calibri"/>
                        <a:ea typeface="Calibri"/>
                        <a:cs typeface="Calibri"/>
                        <a:sym typeface="Calibri"/>
                      </a:endParaRPr>
                    </a:p>
                    <a:p>
                      <a:pPr marL="609600" lvl="0"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4" action="ppaction://hlinksldjump"/>
                        </a:rPr>
                        <a:t>Tietosuojaohjeistukseen tutustuminen</a:t>
                      </a:r>
                      <a:endParaRPr sz="1600">
                        <a:latin typeface="Calibri"/>
                        <a:ea typeface="Calibri"/>
                        <a:cs typeface="Calibri"/>
                        <a:sym typeface="Calibri"/>
                      </a:endParaRPr>
                    </a:p>
                    <a:p>
                      <a:pPr marL="609600" lvl="0"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5" action="ppaction://hlinksldjump"/>
                        </a:rPr>
                        <a:t>Tutkimuksen eettisiin periaatteisiin tutustuminen</a:t>
                      </a:r>
                      <a:endParaRPr sz="1600">
                        <a:latin typeface="Calibri"/>
                        <a:ea typeface="Calibri"/>
                        <a:cs typeface="Calibri"/>
                        <a:sym typeface="Calibri"/>
                      </a:endParaRPr>
                    </a:p>
                    <a:p>
                      <a:pPr marL="609600" lvl="0"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6" action="ppaction://hlinksldjump"/>
                        </a:rPr>
                        <a:t>Aineistonhallinnan suunnittelu</a:t>
                      </a:r>
                      <a:endParaRPr sz="1600">
                        <a:latin typeface="Calibri"/>
                        <a:ea typeface="Calibri"/>
                        <a:cs typeface="Calibri"/>
                        <a:sym typeface="Calibri"/>
                      </a:endParaRPr>
                    </a:p>
                    <a:p>
                      <a:pPr marL="609600" lvl="0" indent="-406400" algn="l" rtl="0">
                        <a:spcBef>
                          <a:spcPts val="0"/>
                        </a:spcBef>
                        <a:spcAft>
                          <a:spcPts val="0"/>
                        </a:spcAft>
                        <a:buSzPts val="1600"/>
                        <a:buFont typeface="Calibri"/>
                        <a:buChar char="●"/>
                      </a:pPr>
                      <a:r>
                        <a:rPr lang="fi-FI" sz="1600">
                          <a:latin typeface="Calibri"/>
                          <a:ea typeface="Calibri"/>
                          <a:cs typeface="Calibri"/>
                          <a:sym typeface="Calibri"/>
                        </a:rPr>
                        <a:t>Henkilötietojen keruun suunnittelu</a:t>
                      </a:r>
                      <a:endParaRPr sz="1600">
                        <a:latin typeface="Calibri"/>
                        <a:ea typeface="Calibri"/>
                        <a:cs typeface="Calibri"/>
                        <a:sym typeface="Calibri"/>
                      </a:endParaRPr>
                    </a:p>
                    <a:p>
                      <a:pPr marL="1219200" lvl="1" indent="-406400" algn="l" rtl="0">
                        <a:spcBef>
                          <a:spcPts val="0"/>
                        </a:spcBef>
                        <a:spcAft>
                          <a:spcPts val="0"/>
                        </a:spcAft>
                        <a:buSzPts val="1600"/>
                        <a:buFont typeface="Calibri"/>
                        <a:buChar char="○"/>
                      </a:pPr>
                      <a:r>
                        <a:rPr lang="fi-FI" sz="1600">
                          <a:latin typeface="Calibri"/>
                          <a:ea typeface="Calibri"/>
                          <a:cs typeface="Calibri"/>
                          <a:sym typeface="Calibri"/>
                        </a:rPr>
                        <a:t>mitä </a:t>
                      </a:r>
                      <a:r>
                        <a:rPr lang="fi-FI" sz="1600" u="sng">
                          <a:solidFill>
                            <a:schemeClr val="hlink"/>
                          </a:solidFill>
                          <a:latin typeface="Calibri"/>
                          <a:ea typeface="Calibri"/>
                          <a:cs typeface="Calibri"/>
                          <a:sym typeface="Calibri"/>
                          <a:hlinkClick r:id="rId7" action="ppaction://hlinksldjump"/>
                        </a:rPr>
                        <a:t>henkilötietoja </a:t>
                      </a:r>
                      <a:r>
                        <a:rPr lang="fi-FI" sz="1600">
                          <a:latin typeface="Calibri"/>
                          <a:ea typeface="Calibri"/>
                          <a:cs typeface="Calibri"/>
                          <a:sym typeface="Calibri"/>
                        </a:rPr>
                        <a:t>kerätään</a:t>
                      </a:r>
                      <a:endParaRPr sz="1600">
                        <a:latin typeface="Calibri"/>
                        <a:ea typeface="Calibri"/>
                        <a:cs typeface="Calibri"/>
                        <a:sym typeface="Calibri"/>
                      </a:endParaRPr>
                    </a:p>
                    <a:p>
                      <a:pPr marL="1219200" lvl="1"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8" action="ppaction://hlinksldjump"/>
                        </a:rPr>
                        <a:t>roolit, vastuut ja tehtävät</a:t>
                      </a:r>
                      <a:r>
                        <a:rPr lang="fi-FI" sz="1600">
                          <a:latin typeface="Calibri"/>
                          <a:ea typeface="Calibri"/>
                          <a:cs typeface="Calibri"/>
                          <a:sym typeface="Calibri"/>
                        </a:rPr>
                        <a:t> henkilötietojen käsittelyssä</a:t>
                      </a:r>
                      <a:endParaRPr sz="1600">
                        <a:latin typeface="Calibri"/>
                        <a:ea typeface="Calibri"/>
                        <a:cs typeface="Calibri"/>
                        <a:sym typeface="Calibri"/>
                      </a:endParaRPr>
                    </a:p>
                    <a:p>
                      <a:pPr marL="1219200" lvl="1"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9" action="ppaction://hlinksldjump"/>
                        </a:rPr>
                        <a:t>käsittelyperusteen </a:t>
                      </a:r>
                      <a:r>
                        <a:rPr lang="fi-FI" sz="1600">
                          <a:latin typeface="Calibri"/>
                          <a:ea typeface="Calibri"/>
                          <a:cs typeface="Calibri"/>
                          <a:sym typeface="Calibri"/>
                        </a:rPr>
                        <a:t>valinta</a:t>
                      </a:r>
                      <a:endParaRPr sz="1600">
                        <a:latin typeface="Calibri"/>
                        <a:ea typeface="Calibri"/>
                        <a:cs typeface="Calibri"/>
                        <a:sym typeface="Calibri"/>
                      </a:endParaRPr>
                    </a:p>
                    <a:p>
                      <a:pPr marL="1219200" lvl="1"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10" action="ppaction://hlinksldjump"/>
                        </a:rPr>
                        <a:t>riskien arviointi </a:t>
                      </a:r>
                      <a:r>
                        <a:rPr lang="fi-FI" sz="1600">
                          <a:latin typeface="Calibri"/>
                          <a:ea typeface="Calibri"/>
                          <a:cs typeface="Calibri"/>
                          <a:sym typeface="Calibri"/>
                        </a:rPr>
                        <a:t>tutkittavien kannalta</a:t>
                      </a:r>
                      <a:endParaRPr sz="1600">
                        <a:latin typeface="Calibri"/>
                        <a:ea typeface="Calibri"/>
                        <a:cs typeface="Calibri"/>
                        <a:sym typeface="Calibri"/>
                      </a:endParaRPr>
                    </a:p>
                    <a:p>
                      <a:pPr marL="609600" lvl="0"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11" action="ppaction://hlinksldjump"/>
                        </a:rPr>
                        <a:t>Tutkittavien informoinnin </a:t>
                      </a:r>
                      <a:r>
                        <a:rPr lang="fi-FI" sz="1600">
                          <a:latin typeface="Calibri"/>
                          <a:ea typeface="Calibri"/>
                          <a:cs typeface="Calibri"/>
                          <a:sym typeface="Calibri"/>
                        </a:rPr>
                        <a:t>suunnittelu</a:t>
                      </a:r>
                      <a:endParaRPr sz="1600">
                        <a:latin typeface="Calibri"/>
                        <a:ea typeface="Calibri"/>
                        <a:cs typeface="Calibri"/>
                        <a:sym typeface="Calibri"/>
                      </a:endParaRPr>
                    </a:p>
                  </a:txBody>
                  <a:tcPr marL="121900" marR="121900" marT="121900" marB="121900">
                    <a:lnL w="19050" cap="flat" cmpd="sng">
                      <a:solidFill>
                        <a:srgbClr val="888888"/>
                      </a:solidFill>
                      <a:prstDash val="solid"/>
                      <a:round/>
                      <a:headEnd type="none" w="sm" len="sm"/>
                      <a:tailEnd type="none" w="sm" len="sm"/>
                    </a:lnL>
                    <a:lnR w="19050" cap="flat" cmpd="sng">
                      <a:solidFill>
                        <a:srgbClr val="888888"/>
                      </a:solidFill>
                      <a:prstDash val="solid"/>
                      <a:round/>
                      <a:headEnd type="none" w="sm" len="sm"/>
                      <a:tailEnd type="none" w="sm" len="sm"/>
                    </a:lnR>
                    <a:lnT w="19050" cap="flat" cmpd="sng">
                      <a:solidFill>
                        <a:srgbClr val="888888"/>
                      </a:solidFill>
                      <a:prstDash val="solid"/>
                      <a:round/>
                      <a:headEnd type="none" w="sm" len="sm"/>
                      <a:tailEnd type="none" w="sm" len="sm"/>
                    </a:lnT>
                    <a:lnB w="19050" cap="flat" cmpd="sng">
                      <a:solidFill>
                        <a:srgbClr val="888888"/>
                      </a:solidFill>
                      <a:prstDash val="solid"/>
                      <a:round/>
                      <a:headEnd type="none" w="sm" len="sm"/>
                      <a:tailEnd type="none" w="sm" len="sm"/>
                    </a:lnB>
                  </a:tcPr>
                </a:tc>
                <a:tc>
                  <a:txBody>
                    <a:bodyPr/>
                    <a:lstStyle/>
                    <a:p>
                      <a:pPr marL="609600" lvl="0" indent="-406400" algn="l" rtl="0">
                        <a:spcBef>
                          <a:spcPts val="0"/>
                        </a:spcBef>
                        <a:spcAft>
                          <a:spcPts val="0"/>
                        </a:spcAft>
                        <a:buSzPts val="1600"/>
                        <a:buFont typeface="Calibri"/>
                        <a:buChar char="●"/>
                      </a:pPr>
                      <a:r>
                        <a:rPr lang="fi-FI" sz="1600">
                          <a:latin typeface="Calibri"/>
                          <a:ea typeface="Calibri"/>
                          <a:cs typeface="Calibri"/>
                          <a:sym typeface="Calibri"/>
                        </a:rPr>
                        <a:t>Luvat, tiedotteet, sopimukset</a:t>
                      </a:r>
                      <a:endParaRPr sz="1600">
                        <a:latin typeface="Calibri"/>
                        <a:ea typeface="Calibri"/>
                        <a:cs typeface="Calibri"/>
                        <a:sym typeface="Calibri"/>
                      </a:endParaRPr>
                    </a:p>
                    <a:p>
                      <a:pPr marL="1219200" lvl="1"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12" action="ppaction://hlinksldjump"/>
                        </a:rPr>
                        <a:t>tutkimusluvat</a:t>
                      </a:r>
                      <a:endParaRPr sz="1600">
                        <a:latin typeface="Calibri"/>
                        <a:ea typeface="Calibri"/>
                        <a:cs typeface="Calibri"/>
                        <a:sym typeface="Calibri"/>
                      </a:endParaRPr>
                    </a:p>
                    <a:p>
                      <a:pPr marL="1219200" lvl="1" indent="-406400" algn="l" rtl="0">
                        <a:spcBef>
                          <a:spcPts val="0"/>
                        </a:spcBef>
                        <a:spcAft>
                          <a:spcPts val="0"/>
                        </a:spcAft>
                        <a:buSzPts val="1600"/>
                        <a:buFont typeface="Calibri"/>
                        <a:buChar char="○"/>
                      </a:pPr>
                      <a:r>
                        <a:rPr lang="fi-FI" sz="1600">
                          <a:latin typeface="Calibri"/>
                          <a:ea typeface="Calibri"/>
                          <a:cs typeface="Calibri"/>
                          <a:sym typeface="Calibri"/>
                        </a:rPr>
                        <a:t>opinnäytetyösopimus</a:t>
                      </a:r>
                      <a:endParaRPr sz="1600">
                        <a:latin typeface="Calibri"/>
                        <a:ea typeface="Calibri"/>
                        <a:cs typeface="Calibri"/>
                        <a:sym typeface="Calibri"/>
                      </a:endParaRPr>
                    </a:p>
                    <a:p>
                      <a:pPr marL="1219200" lvl="1"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11" action="ppaction://hlinksldjump"/>
                        </a:rPr>
                        <a:t>tutkittavien informointi</a:t>
                      </a:r>
                      <a:endParaRPr sz="1600">
                        <a:latin typeface="Calibri"/>
                        <a:ea typeface="Calibri"/>
                        <a:cs typeface="Calibri"/>
                        <a:sym typeface="Calibri"/>
                      </a:endParaRPr>
                    </a:p>
                    <a:p>
                      <a:pPr marL="609600" lvl="0"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13" action="ppaction://hlinksldjump"/>
                        </a:rPr>
                        <a:t>Aineistonkeruun suunnittelu</a:t>
                      </a:r>
                      <a:endParaRPr sz="1600">
                        <a:latin typeface="Calibri"/>
                        <a:ea typeface="Calibri"/>
                        <a:cs typeface="Calibri"/>
                        <a:sym typeface="Calibri"/>
                      </a:endParaRPr>
                    </a:p>
                    <a:p>
                      <a:pPr marL="609600" lvl="0"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14" action="ppaction://hlinksldjump"/>
                        </a:rPr>
                        <a:t>Henkilötietojen suojaaminen</a:t>
                      </a:r>
                      <a:endParaRPr sz="1600">
                        <a:latin typeface="Calibri"/>
                        <a:ea typeface="Calibri"/>
                        <a:cs typeface="Calibri"/>
                        <a:sym typeface="Calibri"/>
                      </a:endParaRPr>
                    </a:p>
                    <a:p>
                      <a:pPr marL="1219200" lvl="1" indent="-406400" algn="l" rtl="0">
                        <a:spcBef>
                          <a:spcPts val="0"/>
                        </a:spcBef>
                        <a:spcAft>
                          <a:spcPts val="0"/>
                        </a:spcAft>
                        <a:buSzPts val="1600"/>
                        <a:buFont typeface="Calibri"/>
                        <a:buChar char="○"/>
                      </a:pPr>
                      <a:r>
                        <a:rPr lang="fi-FI" sz="1600">
                          <a:latin typeface="Calibri"/>
                          <a:ea typeface="Calibri"/>
                          <a:cs typeface="Calibri"/>
                          <a:sym typeface="Calibri"/>
                        </a:rPr>
                        <a:t>tunnisteellisen tiedon poistaminen</a:t>
                      </a:r>
                      <a:endParaRPr sz="1600">
                        <a:latin typeface="Calibri"/>
                        <a:ea typeface="Calibri"/>
                        <a:cs typeface="Calibri"/>
                        <a:sym typeface="Calibri"/>
                      </a:endParaRPr>
                    </a:p>
                    <a:p>
                      <a:pPr marL="1219200" lvl="1"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14" action="ppaction://hlinksldjump"/>
                        </a:rPr>
                        <a:t>minimointi</a:t>
                      </a:r>
                      <a:endParaRPr sz="1600">
                        <a:latin typeface="Calibri"/>
                        <a:ea typeface="Calibri"/>
                        <a:cs typeface="Calibri"/>
                        <a:sym typeface="Calibri"/>
                      </a:endParaRPr>
                    </a:p>
                    <a:p>
                      <a:pPr marL="1219200" lvl="1"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15" action="ppaction://hlinksldjump"/>
                        </a:rPr>
                        <a:t>pseudonymisointi</a:t>
                      </a:r>
                      <a:endParaRPr sz="1600">
                        <a:latin typeface="Calibri"/>
                        <a:ea typeface="Calibri"/>
                        <a:cs typeface="Calibri"/>
                        <a:sym typeface="Calibri"/>
                      </a:endParaRPr>
                    </a:p>
                    <a:p>
                      <a:pPr marL="1219200" lvl="1"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16" action="ppaction://hlinksldjump"/>
                        </a:rPr>
                        <a:t>anonymisointi</a:t>
                      </a:r>
                      <a:endParaRPr sz="1600">
                        <a:latin typeface="Calibri"/>
                        <a:ea typeface="Calibri"/>
                        <a:cs typeface="Calibri"/>
                        <a:sym typeface="Calibri"/>
                      </a:endParaRPr>
                    </a:p>
                    <a:p>
                      <a:pPr marL="1219200" lvl="1"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17" action="ppaction://hlinksldjump"/>
                        </a:rPr>
                        <a:t>tallentaminen</a:t>
                      </a:r>
                      <a:endParaRPr sz="1600">
                        <a:latin typeface="Calibri"/>
                        <a:ea typeface="Calibri"/>
                        <a:cs typeface="Calibri"/>
                        <a:sym typeface="Calibri"/>
                      </a:endParaRPr>
                    </a:p>
                    <a:p>
                      <a:pPr marL="609600" lvl="0" indent="-406400" algn="l" rtl="0">
                        <a:spcBef>
                          <a:spcPts val="0"/>
                        </a:spcBef>
                        <a:spcAft>
                          <a:spcPts val="0"/>
                        </a:spcAft>
                        <a:buSzPts val="1600"/>
                        <a:buFont typeface="Calibri"/>
                        <a:buChar char="●"/>
                      </a:pPr>
                      <a:r>
                        <a:rPr lang="fi-FI" sz="1600" u="sng">
                          <a:solidFill>
                            <a:schemeClr val="hlink"/>
                          </a:solidFill>
                          <a:latin typeface="Calibri"/>
                          <a:ea typeface="Calibri"/>
                          <a:cs typeface="Calibri"/>
                          <a:sym typeface="Calibri"/>
                          <a:hlinkClick r:id="rId18" action="ppaction://hlinksldjump"/>
                        </a:rPr>
                        <a:t>Tiedostojen siirto</a:t>
                      </a:r>
                      <a:endParaRPr sz="1600">
                        <a:latin typeface="Calibri"/>
                        <a:ea typeface="Calibri"/>
                        <a:cs typeface="Calibri"/>
                        <a:sym typeface="Calibri"/>
                      </a:endParaRPr>
                    </a:p>
                    <a:p>
                      <a:pPr marL="609600" lvl="0" indent="-406400" algn="l" rtl="0">
                        <a:spcBef>
                          <a:spcPts val="0"/>
                        </a:spcBef>
                        <a:spcAft>
                          <a:spcPts val="0"/>
                        </a:spcAft>
                        <a:buSzPts val="1600"/>
                        <a:buFont typeface="Calibri"/>
                        <a:buChar char="●"/>
                      </a:pPr>
                      <a:r>
                        <a:rPr lang="fi-FI" sz="1600">
                          <a:latin typeface="Calibri"/>
                          <a:ea typeface="Calibri"/>
                          <a:cs typeface="Calibri"/>
                          <a:sym typeface="Calibri"/>
                        </a:rPr>
                        <a:t>Aineiston analysointi</a:t>
                      </a:r>
                      <a:endParaRPr sz="1600">
                        <a:latin typeface="Calibri"/>
                        <a:ea typeface="Calibri"/>
                        <a:cs typeface="Calibri"/>
                        <a:sym typeface="Calibri"/>
                      </a:endParaRPr>
                    </a:p>
                    <a:p>
                      <a:pPr marL="609600" lvl="0" indent="-406400" algn="l" rtl="0">
                        <a:spcBef>
                          <a:spcPts val="0"/>
                        </a:spcBef>
                        <a:spcAft>
                          <a:spcPts val="0"/>
                        </a:spcAft>
                        <a:buSzPts val="1600"/>
                        <a:buFont typeface="Calibri"/>
                        <a:buChar char="●"/>
                      </a:pPr>
                      <a:r>
                        <a:rPr lang="fi-FI" sz="1600">
                          <a:latin typeface="Calibri"/>
                          <a:ea typeface="Calibri"/>
                          <a:cs typeface="Calibri"/>
                          <a:sym typeface="Calibri"/>
                        </a:rPr>
                        <a:t>Opinnäytetyön kirjoittaminen</a:t>
                      </a:r>
                      <a:endParaRPr sz="1600">
                        <a:latin typeface="Calibri"/>
                        <a:ea typeface="Calibri"/>
                        <a:cs typeface="Calibri"/>
                        <a:sym typeface="Calibri"/>
                      </a:endParaRPr>
                    </a:p>
                  </a:txBody>
                  <a:tcPr marL="121900" marR="121900" marT="121900" marB="121900">
                    <a:lnL w="19050" cap="flat" cmpd="sng">
                      <a:solidFill>
                        <a:srgbClr val="888888"/>
                      </a:solidFill>
                      <a:prstDash val="solid"/>
                      <a:round/>
                      <a:headEnd type="none" w="sm" len="sm"/>
                      <a:tailEnd type="none" w="sm" len="sm"/>
                    </a:lnL>
                    <a:lnR w="19050" cap="flat" cmpd="sng">
                      <a:solidFill>
                        <a:srgbClr val="888888"/>
                      </a:solidFill>
                      <a:prstDash val="solid"/>
                      <a:round/>
                      <a:headEnd type="none" w="sm" len="sm"/>
                      <a:tailEnd type="none" w="sm" len="sm"/>
                    </a:lnR>
                    <a:lnT w="19050" cap="flat" cmpd="sng">
                      <a:solidFill>
                        <a:srgbClr val="888888"/>
                      </a:solidFill>
                      <a:prstDash val="solid"/>
                      <a:round/>
                      <a:headEnd type="none" w="sm" len="sm"/>
                      <a:tailEnd type="none" w="sm" len="sm"/>
                    </a:lnT>
                    <a:lnB w="19050" cap="flat" cmpd="sng">
                      <a:solidFill>
                        <a:srgbClr val="888888"/>
                      </a:solidFill>
                      <a:prstDash val="solid"/>
                      <a:round/>
                      <a:headEnd type="none" w="sm" len="sm"/>
                      <a:tailEnd type="none" w="sm" len="sm"/>
                    </a:lnB>
                  </a:tcPr>
                </a:tc>
                <a:tc>
                  <a:txBody>
                    <a:bodyPr/>
                    <a:lstStyle/>
                    <a:p>
                      <a:pPr marL="609600" lvl="0" indent="-406400" algn="l" rtl="0">
                        <a:spcBef>
                          <a:spcPts val="0"/>
                        </a:spcBef>
                        <a:spcAft>
                          <a:spcPts val="0"/>
                        </a:spcAft>
                        <a:buClr>
                          <a:srgbClr val="414141"/>
                        </a:buClr>
                        <a:buSzPts val="1600"/>
                        <a:buFont typeface="Calibri"/>
                        <a:buChar char="●"/>
                      </a:pPr>
                      <a:r>
                        <a:rPr lang="fi-FI" sz="1600" dirty="0">
                          <a:solidFill>
                            <a:srgbClr val="414141"/>
                          </a:solidFill>
                          <a:latin typeface="Calibri"/>
                          <a:ea typeface="Calibri"/>
                          <a:cs typeface="Calibri"/>
                          <a:sym typeface="Calibri"/>
                        </a:rPr>
                        <a:t>häneltä löytyvät henkilötietojen käsittelyyn </a:t>
                      </a:r>
                      <a:r>
                        <a:rPr lang="fi-FI" sz="1600" u="sng" dirty="0">
                          <a:solidFill>
                            <a:schemeClr val="hlink"/>
                          </a:solidFill>
                          <a:latin typeface="Calibri"/>
                          <a:ea typeface="Calibri"/>
                          <a:cs typeface="Calibri"/>
                          <a:sym typeface="Calibri"/>
                          <a:hlinkClick r:id="rId19" action="ppaction://hlinksldjump"/>
                        </a:rPr>
                        <a:t>tarvittavat dokumentit</a:t>
                      </a:r>
                      <a:endParaRPr sz="1600" dirty="0">
                        <a:solidFill>
                          <a:srgbClr val="414141"/>
                        </a:solidFill>
                        <a:latin typeface="Calibri"/>
                        <a:ea typeface="Calibri"/>
                        <a:cs typeface="Calibri"/>
                        <a:sym typeface="Calibri"/>
                      </a:endParaRPr>
                    </a:p>
                    <a:p>
                      <a:pPr marL="609600" marR="0" lvl="0" indent="-406400" algn="l" rtl="0">
                        <a:lnSpc>
                          <a:spcPct val="100000"/>
                        </a:lnSpc>
                        <a:spcBef>
                          <a:spcPts val="0"/>
                        </a:spcBef>
                        <a:spcAft>
                          <a:spcPts val="0"/>
                        </a:spcAft>
                        <a:buClr>
                          <a:srgbClr val="414141"/>
                        </a:buClr>
                        <a:buSzPts val="1600"/>
                        <a:buFont typeface="Calibri"/>
                        <a:buChar char="●"/>
                      </a:pPr>
                      <a:r>
                        <a:rPr lang="fi-FI" sz="1600" dirty="0">
                          <a:solidFill>
                            <a:srgbClr val="414141"/>
                          </a:solidFill>
                          <a:latin typeface="Calibri"/>
                          <a:ea typeface="Calibri"/>
                          <a:cs typeface="Calibri"/>
                          <a:sym typeface="Calibri"/>
                        </a:rPr>
                        <a:t>opinnäytetyön suunnittelussa esille tulleet asiat mm. aineiston </a:t>
                      </a:r>
                      <a:r>
                        <a:rPr lang="fi-FI" sz="1600" u="sng" dirty="0">
                          <a:solidFill>
                            <a:schemeClr val="hlink"/>
                          </a:solidFill>
                          <a:latin typeface="Calibri"/>
                          <a:ea typeface="Calibri"/>
                          <a:cs typeface="Calibri"/>
                          <a:sym typeface="Calibri"/>
                          <a:hlinkClick r:id="rId20" action="ppaction://hlinksldjump"/>
                        </a:rPr>
                        <a:t>jatkokäytöstä</a:t>
                      </a:r>
                      <a:r>
                        <a:rPr lang="fi-FI" sz="1600" dirty="0">
                          <a:solidFill>
                            <a:srgbClr val="414141"/>
                          </a:solidFill>
                          <a:latin typeface="Calibri"/>
                          <a:ea typeface="Calibri"/>
                          <a:cs typeface="Calibri"/>
                          <a:sym typeface="Calibri"/>
                        </a:rPr>
                        <a:t>,</a:t>
                      </a:r>
                      <a:r>
                        <a:rPr lang="fi-FI" sz="1600" u="sng" dirty="0">
                          <a:solidFill>
                            <a:schemeClr val="hlink"/>
                          </a:solidFill>
                          <a:latin typeface="Calibri"/>
                          <a:ea typeface="Calibri"/>
                          <a:cs typeface="Calibri"/>
                          <a:sym typeface="Calibri"/>
                          <a:hlinkClick r:id="rId21" action="ppaction://hlinksldjump"/>
                        </a:rPr>
                        <a:t> säilyttämisestä ja hävittämisestä</a:t>
                      </a:r>
                      <a:r>
                        <a:rPr lang="fi-FI" sz="1600" dirty="0">
                          <a:solidFill>
                            <a:srgbClr val="414141"/>
                          </a:solidFill>
                          <a:latin typeface="Calibri"/>
                          <a:ea typeface="Calibri"/>
                          <a:cs typeface="Calibri"/>
                          <a:sym typeface="Calibri"/>
                        </a:rPr>
                        <a:t> on toteutettu (tai toteutettavissa) käytännössä.</a:t>
                      </a:r>
                      <a:endParaRPr sz="1600" dirty="0">
                        <a:solidFill>
                          <a:srgbClr val="414141"/>
                        </a:solidFill>
                        <a:latin typeface="Calibri"/>
                        <a:ea typeface="Calibri"/>
                        <a:cs typeface="Calibri"/>
                        <a:sym typeface="Calibri"/>
                      </a:endParaRPr>
                    </a:p>
                    <a:p>
                      <a:pPr marL="609600" marR="0" lvl="0" indent="0" algn="l" rtl="0">
                        <a:lnSpc>
                          <a:spcPct val="100000"/>
                        </a:lnSpc>
                        <a:spcBef>
                          <a:spcPts val="0"/>
                        </a:spcBef>
                        <a:spcAft>
                          <a:spcPts val="0"/>
                        </a:spcAft>
                        <a:buNone/>
                      </a:pPr>
                      <a:endParaRPr sz="1600" dirty="0">
                        <a:solidFill>
                          <a:srgbClr val="414141"/>
                        </a:solidFill>
                        <a:latin typeface="Calibri"/>
                        <a:ea typeface="Calibri"/>
                        <a:cs typeface="Calibri"/>
                        <a:sym typeface="Calibri"/>
                      </a:endParaRPr>
                    </a:p>
                  </a:txBody>
                  <a:tcPr marL="121900" marR="121900" marT="121900" marB="121900">
                    <a:lnL w="19050" cap="flat" cmpd="sng">
                      <a:solidFill>
                        <a:srgbClr val="888888"/>
                      </a:solidFill>
                      <a:prstDash val="solid"/>
                      <a:round/>
                      <a:headEnd type="none" w="sm" len="sm"/>
                      <a:tailEnd type="none" w="sm" len="sm"/>
                    </a:lnL>
                    <a:lnR w="19050" cap="flat" cmpd="sng">
                      <a:solidFill>
                        <a:srgbClr val="888888"/>
                      </a:solidFill>
                      <a:prstDash val="solid"/>
                      <a:round/>
                      <a:headEnd type="none" w="sm" len="sm"/>
                      <a:tailEnd type="none" w="sm" len="sm"/>
                    </a:lnR>
                    <a:lnT w="19050" cap="flat" cmpd="sng">
                      <a:solidFill>
                        <a:srgbClr val="888888"/>
                      </a:solidFill>
                      <a:prstDash val="solid"/>
                      <a:round/>
                      <a:headEnd type="none" w="sm" len="sm"/>
                      <a:tailEnd type="none" w="sm" len="sm"/>
                    </a:lnT>
                    <a:lnB w="19050" cap="flat" cmpd="sng">
                      <a:solidFill>
                        <a:srgbClr val="888888"/>
                      </a:solidFill>
                      <a:prstDash val="solid"/>
                      <a:round/>
                      <a:headEnd type="none" w="sm" len="sm"/>
                      <a:tailEnd type="none" w="sm" len="sm"/>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g2c3c326614f_0_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fi-FI" dirty="0"/>
              <a:t>Tutkimusluvat</a:t>
            </a:r>
            <a:endParaRPr dirty="0"/>
          </a:p>
        </p:txBody>
      </p:sp>
      <p:sp>
        <p:nvSpPr>
          <p:cNvPr id="331" name="Google Shape;331;g2c3c326614f_0_0"/>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fi-FI" sz="2400" b="1"/>
              <a:t>Kysymys</a:t>
            </a:r>
            <a:r>
              <a:rPr lang="fi-FI" sz="2400"/>
              <a:t>: Tutkimuslupa pyytäminen organisaatiosta - mitä dokumentteja siihen vaaditaan? Tarvitaanko esimerkiksi tietosuojailmoitus? </a:t>
            </a:r>
            <a:endParaRPr sz="2400"/>
          </a:p>
          <a:p>
            <a:pPr marL="0" lvl="0" indent="0" algn="l" rtl="0">
              <a:lnSpc>
                <a:spcPct val="100000"/>
              </a:lnSpc>
              <a:spcBef>
                <a:spcPts val="1000"/>
              </a:spcBef>
              <a:spcAft>
                <a:spcPts val="0"/>
              </a:spcAft>
              <a:buNone/>
            </a:pPr>
            <a:endParaRPr sz="2400"/>
          </a:p>
          <a:p>
            <a:pPr marL="0" lvl="0" indent="0" algn="l" rtl="0">
              <a:spcBef>
                <a:spcPts val="1000"/>
              </a:spcBef>
              <a:spcAft>
                <a:spcPts val="0"/>
              </a:spcAft>
              <a:buNone/>
            </a:pPr>
            <a:r>
              <a:rPr lang="fi-FI" sz="2400" b="1"/>
              <a:t>Vastaus</a:t>
            </a:r>
            <a:r>
              <a:rPr lang="fi-FI" sz="2400"/>
              <a:t>: Tutkimuslupaan tarvittavat dokumentit riippuvat organisaatiosta eli opiskelijan on tutustuttava ko. organisaation ohjeistukseen.</a:t>
            </a:r>
            <a:endParaRPr sz="24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335"/>
        <p:cNvGrpSpPr/>
        <p:nvPr/>
      </p:nvGrpSpPr>
      <p:grpSpPr>
        <a:xfrm>
          <a:off x="0" y="0"/>
          <a:ext cx="0" cy="0"/>
          <a:chOff x="0" y="0"/>
          <a:chExt cx="0" cy="0"/>
        </a:xfrm>
      </p:grpSpPr>
      <p:sp>
        <p:nvSpPr>
          <p:cNvPr id="336" name="Google Shape;336;p20"/>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fi-FI"/>
              <a:t>Aineiston käytöstä sopiminen</a:t>
            </a:r>
            <a:endParaRPr/>
          </a:p>
        </p:txBody>
      </p:sp>
      <p:sp>
        <p:nvSpPr>
          <p:cNvPr id="337" name="Google Shape;337;p20"/>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935"/>
              <a:buNone/>
            </a:pPr>
            <a:r>
              <a:rPr lang="fi-FI" sz="2380" b="1"/>
              <a:t>Kysymys</a:t>
            </a:r>
            <a:r>
              <a:rPr lang="fi-FI" sz="2380"/>
              <a:t>: Aineisto on saatu opettajalta. Mitä siitä pitää sopia? Minkälaisia sopimuksia opettajan kannattaa tehdä opiskelijan kanssa?</a:t>
            </a:r>
            <a:endParaRPr sz="2380"/>
          </a:p>
          <a:p>
            <a:pPr marL="0" lvl="0" indent="0" algn="l" rtl="0">
              <a:lnSpc>
                <a:spcPct val="90000"/>
              </a:lnSpc>
              <a:spcBef>
                <a:spcPts val="0"/>
              </a:spcBef>
              <a:spcAft>
                <a:spcPts val="0"/>
              </a:spcAft>
              <a:buSzPts val="935"/>
              <a:buNone/>
            </a:pPr>
            <a:endParaRPr sz="2380"/>
          </a:p>
          <a:p>
            <a:pPr marL="0" lvl="0" indent="0" algn="l" rtl="0">
              <a:lnSpc>
                <a:spcPct val="90000"/>
              </a:lnSpc>
              <a:spcBef>
                <a:spcPts val="0"/>
              </a:spcBef>
              <a:spcAft>
                <a:spcPts val="0"/>
              </a:spcAft>
              <a:buSzPts val="935"/>
              <a:buNone/>
            </a:pPr>
            <a:r>
              <a:rPr lang="fi-FI" sz="2380" b="1"/>
              <a:t>Vastaus</a:t>
            </a:r>
            <a:r>
              <a:rPr lang="fi-FI" sz="2380"/>
              <a:t>: Ensin on varmistettava, kenen aineisto on alunperin: kuka sen omistaa ja kenellä on käyttöoikeus? Mitä alkuperäinen aineiston kerääjä on sopinut henkilötietojen käsittelystä? Onko tutkittavia informoitu jatkokäytöstä?</a:t>
            </a:r>
            <a:endParaRPr sz="2380"/>
          </a:p>
          <a:p>
            <a:pPr marL="0" lvl="0" indent="0" algn="l" rtl="0">
              <a:lnSpc>
                <a:spcPct val="80000"/>
              </a:lnSpc>
              <a:spcBef>
                <a:spcPts val="1000"/>
              </a:spcBef>
              <a:spcAft>
                <a:spcPts val="0"/>
              </a:spcAft>
              <a:buSzPts val="935"/>
              <a:buNone/>
            </a:pPr>
            <a:r>
              <a:rPr lang="fi-FI" sz="2380"/>
              <a:t>Jos aineisto on opettajan itse keräämä: Onko opettajalla oikeus luovuttaa aineisto jatkokäyttöön ja onko hän itse muistanut pyytää luvan, että aineistoa saa antaa opiskelijan käyttöön? Sisältääkö aineisto jotakin tekijänoikeudellista aineistoa (mm. kuvat), jonka käyttöä varten tarvitaan erillisiä lupia, tai henkilötietoja, joiden käyttöön tarvitaan suostumus.</a:t>
            </a:r>
            <a:r>
              <a:rPr lang="fi-FI" sz="2380">
                <a:solidFill>
                  <a:srgbClr val="FF0000"/>
                </a:solidFill>
              </a:rPr>
              <a:t> </a:t>
            </a:r>
            <a:r>
              <a:rPr lang="fi-FI" sz="238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6"/>
                  </a:ext>
                </a:extLst>
              </a:rPr>
              <a:t>Sopimus aineiston käytöstä kannattaa tehdä kirjallisesti ja siinä voidaan sopia mm. </a:t>
            </a:r>
            <a:r>
              <a:rPr lang="fi-FI" sz="2380"/>
              <a:t>salassapidosta.</a:t>
            </a:r>
            <a:endParaRPr sz="238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1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fi-FI"/>
              <a:t>Tutkittavilta pyydettävät luvat/suostumukset</a:t>
            </a:r>
            <a:endParaRPr/>
          </a:p>
        </p:txBody>
      </p:sp>
      <p:sp>
        <p:nvSpPr>
          <p:cNvPr id="343" name="Google Shape;343;p19"/>
          <p:cNvSpPr txBox="1">
            <a:spLocks noGrp="1"/>
          </p:cNvSpPr>
          <p:nvPr>
            <p:ph type="body" idx="1"/>
          </p:nvPr>
        </p:nvSpPr>
        <p:spPr>
          <a:xfrm>
            <a:off x="838200" y="1825625"/>
            <a:ext cx="10515600" cy="48564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None/>
            </a:pPr>
            <a:r>
              <a:rPr lang="fi-FI" sz="2400" b="1"/>
              <a:t>Kysymys</a:t>
            </a:r>
            <a:r>
              <a:rPr lang="fi-FI" sz="2400"/>
              <a:t>: Jatkokäyttö jatkotutkimuksessa, eli kun jo gradua tehdessä on ajatus, että aiheesta jatketaan väitöskirjaan asti. Miten tutkittavia pitää informoida?</a:t>
            </a:r>
            <a:endParaRPr sz="2400"/>
          </a:p>
          <a:p>
            <a:pPr marL="457200" lvl="0" indent="0" algn="l" rtl="0">
              <a:lnSpc>
                <a:spcPct val="100000"/>
              </a:lnSpc>
              <a:spcBef>
                <a:spcPts val="0"/>
              </a:spcBef>
              <a:spcAft>
                <a:spcPts val="0"/>
              </a:spcAft>
              <a:buNone/>
            </a:pPr>
            <a:endParaRPr sz="2400"/>
          </a:p>
          <a:p>
            <a:pPr marL="0" lvl="0" indent="0" algn="l" rtl="0">
              <a:lnSpc>
                <a:spcPct val="100000"/>
              </a:lnSpc>
              <a:spcBef>
                <a:spcPts val="0"/>
              </a:spcBef>
              <a:spcAft>
                <a:spcPts val="0"/>
              </a:spcAft>
              <a:buNone/>
            </a:pPr>
            <a:r>
              <a:rPr lang="fi-FI" sz="2400" b="1"/>
              <a:t>Vastaus</a:t>
            </a:r>
            <a:r>
              <a:rPr lang="fi-FI" sz="2400"/>
              <a:t>: Pitää arvioida käsittelyn kesto ja selkeästi kirjoittaa informoinnissa (esim. tietosuojailmoituksessa, eettisessä osallistumissuostumuksessa ja tutkimustiedotteessa), että aineistoa kerätään gradua ja myöhemmin väitöskirjaa varten.</a:t>
            </a:r>
            <a:endParaRPr sz="240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347"/>
        <p:cNvGrpSpPr/>
        <p:nvPr/>
      </p:nvGrpSpPr>
      <p:grpSpPr>
        <a:xfrm>
          <a:off x="0" y="0"/>
          <a:ext cx="0" cy="0"/>
          <a:chOff x="0" y="0"/>
          <a:chExt cx="0" cy="0"/>
        </a:xfrm>
      </p:grpSpPr>
      <p:sp>
        <p:nvSpPr>
          <p:cNvPr id="348" name="Google Shape;348;p18"/>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fi-FI" dirty="0"/>
              <a:t>Tutkittavilta pyydettävät luvat/suostumukset 1/2</a:t>
            </a:r>
            <a:endParaRPr dirty="0"/>
          </a:p>
        </p:txBody>
      </p:sp>
      <p:sp>
        <p:nvSpPr>
          <p:cNvPr id="349" name="Google Shape;349;p18"/>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100000"/>
              </a:lnSpc>
              <a:spcBef>
                <a:spcPts val="1000"/>
              </a:spcBef>
              <a:spcAft>
                <a:spcPts val="0"/>
              </a:spcAft>
              <a:buNone/>
            </a:pPr>
            <a:r>
              <a:rPr lang="fi-FI" sz="3113" b="1"/>
              <a:t>Kysymys</a:t>
            </a:r>
            <a:r>
              <a:rPr lang="fi-FI" sz="3113"/>
              <a:t>: M</a:t>
            </a:r>
            <a:r>
              <a:rPr lang="fi-FI" sz="3113" i="0"/>
              <a:t>iten</a:t>
            </a:r>
            <a:r>
              <a:rPr lang="fi-FI" sz="3113"/>
              <a:t> tutkimukseen osallistumisen suostumus (eettinen osallistumissuostumus)</a:t>
            </a:r>
            <a:r>
              <a:rPr lang="fi-FI" sz="3113" i="0"/>
              <a:t> voidaan pyytää, ellei ole mahdollisuutta pyytää sitä kirjallisesti? </a:t>
            </a:r>
            <a:endParaRPr sz="3113" i="0"/>
          </a:p>
          <a:p>
            <a:pPr marL="0" lvl="0" indent="0" algn="l" rtl="0">
              <a:lnSpc>
                <a:spcPct val="100000"/>
              </a:lnSpc>
              <a:spcBef>
                <a:spcPts val="1000"/>
              </a:spcBef>
              <a:spcAft>
                <a:spcPts val="0"/>
              </a:spcAft>
              <a:buNone/>
            </a:pPr>
            <a:endParaRPr sz="3113">
              <a:latin typeface="Arial"/>
              <a:ea typeface="Arial"/>
              <a:cs typeface="Arial"/>
              <a:sym typeface="Arial"/>
            </a:endParaRPr>
          </a:p>
          <a:p>
            <a:pPr marL="0" lvl="0" indent="0" algn="l" rtl="0">
              <a:lnSpc>
                <a:spcPct val="100000"/>
              </a:lnSpc>
              <a:spcBef>
                <a:spcPts val="1000"/>
              </a:spcBef>
              <a:spcAft>
                <a:spcPts val="0"/>
              </a:spcAft>
              <a:buNone/>
            </a:pPr>
            <a:r>
              <a:rPr lang="fi-FI" sz="3113" b="1"/>
              <a:t>Vastaus</a:t>
            </a:r>
            <a:r>
              <a:rPr lang="fi-FI" sz="3113"/>
              <a:t>: </a:t>
            </a:r>
            <a:r>
              <a:rPr lang="fi-FI" sz="3113" i="0"/>
              <a:t>Suullisesti haastattelun alussa, jolloin se tulee haastattelutallenteeseen ja litteraattiin. Sen lisäksi on hyvä pitää yllä omaa muistilistaa/do</a:t>
            </a:r>
            <a:r>
              <a:rPr lang="fi-FI" sz="3113"/>
              <a:t>kumenttia kaikista tietosuojaan liittyvistä toimenpiteistä luvista yms.</a:t>
            </a:r>
            <a:r>
              <a:rPr lang="fi-FI" sz="3113" i="0"/>
              <a:t>, jonne kirj</a:t>
            </a:r>
            <a:r>
              <a:rPr lang="fi-FI" sz="3113"/>
              <a:t>ataan myös se, kuka on antanut suostumuksen ja millä tavalla.</a:t>
            </a:r>
            <a:endParaRPr sz="3113"/>
          </a:p>
          <a:p>
            <a:pPr marL="0" lvl="0" indent="0" algn="l" rtl="0">
              <a:lnSpc>
                <a:spcPct val="90000"/>
              </a:lnSpc>
              <a:spcBef>
                <a:spcPts val="1000"/>
              </a:spcBef>
              <a:spcAft>
                <a:spcPts val="0"/>
              </a:spcAft>
              <a:buNone/>
            </a:pPr>
            <a:endParaRPr>
              <a:latin typeface="Arial"/>
              <a:ea typeface="Arial"/>
              <a:cs typeface="Arial"/>
              <a:sym typeface="Arial"/>
            </a:endParaRPr>
          </a:p>
          <a:p>
            <a:pPr marL="0" lvl="0" indent="0" algn="l" rtl="0">
              <a:lnSpc>
                <a:spcPct val="90000"/>
              </a:lnSpc>
              <a:spcBef>
                <a:spcPts val="1000"/>
              </a:spcBef>
              <a:spcAft>
                <a:spcPts val="0"/>
              </a:spcAft>
              <a:buNone/>
            </a:pPr>
            <a:endParaRPr b="0" i="0">
              <a:latin typeface="Arial"/>
              <a:ea typeface="Arial"/>
              <a:cs typeface="Arial"/>
              <a:sym typeface="Arial"/>
            </a:endParaRPr>
          </a:p>
          <a:p>
            <a:pPr marL="228600" lvl="0" indent="-64135" algn="l" rtl="0">
              <a:lnSpc>
                <a:spcPct val="90000"/>
              </a:lnSpc>
              <a:spcBef>
                <a:spcPts val="1000"/>
              </a:spcBef>
              <a:spcAft>
                <a:spcPts val="0"/>
              </a:spcAft>
              <a:buClr>
                <a:schemeClr val="dk1"/>
              </a:buClr>
              <a:buSzPct val="100000"/>
              <a:buNone/>
            </a:pPr>
            <a:endParaRP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353"/>
        <p:cNvGrpSpPr/>
        <p:nvPr/>
      </p:nvGrpSpPr>
      <p:grpSpPr>
        <a:xfrm>
          <a:off x="0" y="0"/>
          <a:ext cx="0" cy="0"/>
          <a:chOff x="0" y="0"/>
          <a:chExt cx="0" cy="0"/>
        </a:xfrm>
      </p:grpSpPr>
      <p:sp>
        <p:nvSpPr>
          <p:cNvPr id="354" name="Google Shape;354;g2c3c326614f_0_10"/>
          <p:cNvSpPr txBox="1">
            <a:spLocks noGrp="1"/>
          </p:cNvSpPr>
          <p:nvPr>
            <p:ph type="title"/>
          </p:nvPr>
        </p:nvSpPr>
        <p:spPr>
          <a:xfrm>
            <a:off x="838200"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fi-FI" dirty="0"/>
              <a:t>Tutkittavilta pyydettävät luvat/suostumukset 2/2</a:t>
            </a:r>
            <a:endParaRPr dirty="0"/>
          </a:p>
        </p:txBody>
      </p:sp>
      <p:sp>
        <p:nvSpPr>
          <p:cNvPr id="355" name="Google Shape;355;g2c3c326614f_0_10"/>
          <p:cNvSpPr txBox="1">
            <a:spLocks noGrp="1"/>
          </p:cNvSpPr>
          <p:nvPr>
            <p:ph type="body" idx="1"/>
          </p:nvPr>
        </p:nvSpPr>
        <p:spPr>
          <a:xfrm>
            <a:off x="838200" y="1825625"/>
            <a:ext cx="10515600" cy="4351200"/>
          </a:xfrm>
          <a:prstGeom prst="rect">
            <a:avLst/>
          </a:prstGeom>
        </p:spPr>
        <p:txBody>
          <a:bodyPr spcFirstLastPara="1" wrap="square" lIns="91425" tIns="45700" rIns="91425" bIns="45700" anchor="t" anchorCtr="0">
            <a:normAutofit/>
          </a:bodyPr>
          <a:lstStyle/>
          <a:p>
            <a:pPr marL="0" lvl="0" indent="0" algn="l" rtl="0">
              <a:lnSpc>
                <a:spcPct val="100000"/>
              </a:lnSpc>
              <a:spcBef>
                <a:spcPts val="1000"/>
              </a:spcBef>
              <a:spcAft>
                <a:spcPts val="0"/>
              </a:spcAft>
              <a:buNone/>
            </a:pPr>
            <a:r>
              <a:rPr lang="fi-FI" sz="2400" b="1"/>
              <a:t>Kysymys</a:t>
            </a:r>
            <a:r>
              <a:rPr lang="fi-FI" sz="2400"/>
              <a:t>: Aiemmin on kerätty oma aineisto, josta halutaan tehdä jatkotutkimusta ja jatkotutkimukseen ei ole aiemmin pyydetty lupaa. Mitä pitää tehdä? </a:t>
            </a:r>
            <a:endParaRPr sz="2400"/>
          </a:p>
          <a:p>
            <a:pPr marL="0" lvl="0" indent="0" algn="l" rtl="0">
              <a:lnSpc>
                <a:spcPct val="100000"/>
              </a:lnSpc>
              <a:spcBef>
                <a:spcPts val="1000"/>
              </a:spcBef>
              <a:spcAft>
                <a:spcPts val="0"/>
              </a:spcAft>
              <a:buNone/>
            </a:pPr>
            <a:endParaRPr sz="2400"/>
          </a:p>
          <a:p>
            <a:pPr marL="0" lvl="0" indent="0" algn="l" rtl="0">
              <a:lnSpc>
                <a:spcPct val="100000"/>
              </a:lnSpc>
              <a:spcBef>
                <a:spcPts val="1000"/>
              </a:spcBef>
              <a:spcAft>
                <a:spcPts val="0"/>
              </a:spcAft>
              <a:buNone/>
            </a:pPr>
            <a:r>
              <a:rPr lang="fi-FI" sz="2400" b="1"/>
              <a:t>Vastaus</a:t>
            </a:r>
            <a:r>
              <a:rPr lang="fi-FI" sz="2400"/>
              <a:t>: Tutkittavia pitää informoida uudesta käytöstä ja pyytää lupa uuteen käyttöön. Lisäksi tietosuojailmoitusta pitää päivittää vastaamaan muuttunutta tilannetta.</a:t>
            </a:r>
            <a:endParaRPr sz="240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359"/>
        <p:cNvGrpSpPr/>
        <p:nvPr/>
      </p:nvGrpSpPr>
      <p:grpSpPr>
        <a:xfrm>
          <a:off x="0" y="0"/>
          <a:ext cx="0" cy="0"/>
          <a:chOff x="0" y="0"/>
          <a:chExt cx="0" cy="0"/>
        </a:xfrm>
      </p:grpSpPr>
      <p:sp>
        <p:nvSpPr>
          <p:cNvPr id="360" name="Google Shape;360;g2b2c6f218fd_0_26"/>
          <p:cNvSpPr txBox="1">
            <a:spLocks noGrp="1"/>
          </p:cNvSpPr>
          <p:nvPr>
            <p:ph type="title"/>
          </p:nvPr>
        </p:nvSpPr>
        <p:spPr>
          <a:xfrm>
            <a:off x="524000" y="113100"/>
            <a:ext cx="7871100" cy="8406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sz="3600" b="1" dirty="0"/>
              <a:t>Usein kysyttyä tietosuojailmoituksesta</a:t>
            </a:r>
            <a:r>
              <a:rPr lang="fi-FI" dirty="0"/>
              <a:t> </a:t>
            </a:r>
            <a:endParaRPr dirty="0"/>
          </a:p>
        </p:txBody>
      </p:sp>
      <p:graphicFrame>
        <p:nvGraphicFramePr>
          <p:cNvPr id="361" name="Google Shape;361;g2b2c6f218fd_0_26"/>
          <p:cNvGraphicFramePr/>
          <p:nvPr>
            <p:extLst>
              <p:ext uri="{D42A27DB-BD31-4B8C-83A1-F6EECF244321}">
                <p14:modId xmlns:p14="http://schemas.microsoft.com/office/powerpoint/2010/main" val="3744376850"/>
              </p:ext>
            </p:extLst>
          </p:nvPr>
        </p:nvGraphicFramePr>
        <p:xfrm>
          <a:off x="524000" y="953700"/>
          <a:ext cx="11033950" cy="5703987"/>
        </p:xfrm>
        <a:graphic>
          <a:graphicData uri="http://schemas.openxmlformats.org/drawingml/2006/table">
            <a:tbl>
              <a:tblPr firstRow="1">
                <a:noFill/>
                <a:tableStyleId>{5D85777B-E0EE-49C8-8D59-41E3A02DAC0A}</a:tableStyleId>
              </a:tblPr>
              <a:tblGrid>
                <a:gridCol w="5516975">
                  <a:extLst>
                    <a:ext uri="{9D8B030D-6E8A-4147-A177-3AD203B41FA5}">
                      <a16:colId xmlns:a16="http://schemas.microsoft.com/office/drawing/2014/main" val="20000"/>
                    </a:ext>
                  </a:extLst>
                </a:gridCol>
                <a:gridCol w="5516975">
                  <a:extLst>
                    <a:ext uri="{9D8B030D-6E8A-4147-A177-3AD203B41FA5}">
                      <a16:colId xmlns:a16="http://schemas.microsoft.com/office/drawing/2014/main" val="20001"/>
                    </a:ext>
                  </a:extLst>
                </a:gridCol>
              </a:tblGrid>
              <a:tr h="749550">
                <a:tc>
                  <a:txBody>
                    <a:bodyPr/>
                    <a:lstStyle/>
                    <a:p>
                      <a:pPr marL="0" marR="0" lvl="0" indent="0" algn="l" rtl="0">
                        <a:lnSpc>
                          <a:spcPct val="90000"/>
                        </a:lnSpc>
                        <a:spcBef>
                          <a:spcPts val="0"/>
                        </a:spcBef>
                        <a:spcAft>
                          <a:spcPts val="0"/>
                        </a:spcAft>
                        <a:buClr>
                          <a:srgbClr val="000000"/>
                        </a:buClr>
                        <a:buSzPts val="2400"/>
                        <a:buFont typeface="Arial"/>
                        <a:buNone/>
                      </a:pPr>
                      <a:r>
                        <a:rPr lang="fi-FI" sz="2400" b="1" u="none" strike="noStrike" cap="none">
                          <a:solidFill>
                            <a:schemeClr val="dk1"/>
                          </a:solidFill>
                          <a:latin typeface="Calibri"/>
                          <a:ea typeface="Calibri"/>
                          <a:cs typeface="Calibri"/>
                          <a:sym typeface="Calibri"/>
                        </a:rPr>
                        <a:t>Kysymys</a:t>
                      </a:r>
                      <a:endParaRPr sz="2400" b="1" u="none" strike="noStrike" cap="none">
                        <a:solidFill>
                          <a:schemeClr val="dk1"/>
                        </a:solidFill>
                        <a:latin typeface="Calibri"/>
                        <a:ea typeface="Calibri"/>
                        <a:cs typeface="Calibri"/>
                        <a:sym typeface="Calibri"/>
                      </a:endParaRPr>
                    </a:p>
                  </a:txBody>
                  <a:tcPr marL="91425" marR="91425" marT="91425" marB="91425"/>
                </a:tc>
                <a:tc>
                  <a:txBody>
                    <a:bodyPr/>
                    <a:lstStyle/>
                    <a:p>
                      <a:pPr marL="0" marR="0" lvl="0" indent="0" algn="l" rtl="0">
                        <a:lnSpc>
                          <a:spcPct val="90000"/>
                        </a:lnSpc>
                        <a:spcBef>
                          <a:spcPts val="0"/>
                        </a:spcBef>
                        <a:spcAft>
                          <a:spcPts val="0"/>
                        </a:spcAft>
                        <a:buClr>
                          <a:srgbClr val="000000"/>
                        </a:buClr>
                        <a:buSzPts val="2400"/>
                        <a:buFont typeface="Arial"/>
                        <a:buNone/>
                      </a:pPr>
                      <a:r>
                        <a:rPr lang="fi-FI" sz="2400" b="1" u="none" strike="noStrike" cap="none">
                          <a:solidFill>
                            <a:schemeClr val="dk1"/>
                          </a:solidFill>
                          <a:latin typeface="Calibri"/>
                          <a:ea typeface="Calibri"/>
                          <a:cs typeface="Calibri"/>
                          <a:sym typeface="Calibri"/>
                        </a:rPr>
                        <a:t>Vastaus</a:t>
                      </a:r>
                      <a:endParaRPr sz="2400" b="1" u="none" strike="noStrike" cap="none">
                        <a:solidFill>
                          <a:schemeClr val="dk1"/>
                        </a:solidFill>
                        <a:latin typeface="Calibri"/>
                        <a:ea typeface="Calibri"/>
                        <a:cs typeface="Calibri"/>
                        <a:sym typeface="Calibri"/>
                      </a:endParaRPr>
                    </a:p>
                  </a:txBody>
                  <a:tcPr marL="91425" marR="91425" marT="91425" marB="91425"/>
                </a:tc>
                <a:extLst>
                  <a:ext uri="{0D108BD9-81ED-4DB2-BD59-A6C34878D82A}">
                    <a16:rowId xmlns:a16="http://schemas.microsoft.com/office/drawing/2014/main" val="10000"/>
                  </a:ext>
                </a:extLst>
              </a:tr>
              <a:tr h="686725">
                <a:tc>
                  <a:txBody>
                    <a:bodyPr/>
                    <a:lstStyle/>
                    <a:p>
                      <a:pPr marL="0" marR="0" lvl="0" indent="0" algn="l" rtl="0">
                        <a:lnSpc>
                          <a:spcPct val="90000"/>
                        </a:lnSpc>
                        <a:spcBef>
                          <a:spcPts val="0"/>
                        </a:spcBef>
                        <a:spcAft>
                          <a:spcPts val="0"/>
                        </a:spcAft>
                        <a:buClr>
                          <a:srgbClr val="000000"/>
                        </a:buClr>
                        <a:buSzPts val="2400"/>
                        <a:buFont typeface="Arial"/>
                        <a:buNone/>
                      </a:pPr>
                      <a:r>
                        <a:rPr lang="fi-FI" sz="2200" u="none" strike="noStrike" cap="none">
                          <a:solidFill>
                            <a:schemeClr val="dk1"/>
                          </a:solidFill>
                          <a:latin typeface="Calibri"/>
                          <a:ea typeface="Calibri"/>
                          <a:cs typeface="Calibri"/>
                          <a:sym typeface="Calibri"/>
                        </a:rPr>
                        <a:t>Tallennetaanko tietosuojailmoitus opinnäytetyön liitteisiin?</a:t>
                      </a:r>
                      <a:endParaRPr sz="2200" u="none" strike="noStrike" cap="none"/>
                    </a:p>
                  </a:txBody>
                  <a:tcPr marL="91425" marR="91425" marT="91425" marB="91425"/>
                </a:tc>
                <a:tc>
                  <a:txBody>
                    <a:bodyPr/>
                    <a:lstStyle/>
                    <a:p>
                      <a:pPr marL="0" marR="0" lvl="0" indent="0" algn="l" rtl="0">
                        <a:lnSpc>
                          <a:spcPct val="90000"/>
                        </a:lnSpc>
                        <a:spcBef>
                          <a:spcPts val="0"/>
                        </a:spcBef>
                        <a:spcAft>
                          <a:spcPts val="0"/>
                        </a:spcAft>
                        <a:buClr>
                          <a:srgbClr val="000000"/>
                        </a:buClr>
                        <a:buSzPts val="2400"/>
                        <a:buFont typeface="Arial"/>
                        <a:buNone/>
                      </a:pPr>
                      <a:r>
                        <a:rPr lang="fi-FI" sz="2200" u="none" strike="noStrike" cap="none">
                          <a:solidFill>
                            <a:schemeClr val="dk1"/>
                          </a:solidFill>
                          <a:latin typeface="Calibri"/>
                          <a:ea typeface="Calibri"/>
                          <a:cs typeface="Calibri"/>
                          <a:sym typeface="Calibri"/>
                        </a:rPr>
                        <a:t>Tarkista organisaatiosi ohjeet. </a:t>
                      </a:r>
                      <a:endParaRPr sz="2200" u="none" strike="noStrike" cap="none"/>
                    </a:p>
                  </a:txBody>
                  <a:tcPr marL="91425" marR="91425" marT="91425" marB="91425"/>
                </a:tc>
                <a:extLst>
                  <a:ext uri="{0D108BD9-81ED-4DB2-BD59-A6C34878D82A}">
                    <a16:rowId xmlns:a16="http://schemas.microsoft.com/office/drawing/2014/main" val="10001"/>
                  </a:ext>
                </a:extLst>
              </a:tr>
              <a:tr h="888225">
                <a:tc>
                  <a:txBody>
                    <a:bodyPr/>
                    <a:lstStyle/>
                    <a:p>
                      <a:pPr marL="0" marR="0" lvl="0" indent="0" algn="l" rtl="0">
                        <a:lnSpc>
                          <a:spcPct val="90000"/>
                        </a:lnSpc>
                        <a:spcBef>
                          <a:spcPts val="0"/>
                        </a:spcBef>
                        <a:spcAft>
                          <a:spcPts val="0"/>
                        </a:spcAft>
                        <a:buClr>
                          <a:srgbClr val="000000"/>
                        </a:buClr>
                        <a:buSzPts val="2400"/>
                        <a:buFont typeface="Arial"/>
                        <a:buNone/>
                      </a:pPr>
                      <a:r>
                        <a:rPr lang="fi-FI" sz="2200" u="none" strike="noStrike" cap="none">
                          <a:solidFill>
                            <a:schemeClr val="dk1"/>
                          </a:solidFill>
                          <a:latin typeface="Calibri"/>
                          <a:ea typeface="Calibri"/>
                          <a:cs typeface="Calibri"/>
                          <a:sym typeface="Calibri"/>
                        </a:rPr>
                        <a:t>Pitääkö tietosuojailmoituksen olla julkinen?</a:t>
                      </a:r>
                      <a:endParaRPr sz="2200" u="none" strike="noStrike" cap="none"/>
                    </a:p>
                  </a:txBody>
                  <a:tcPr marL="91425" marR="91425" marT="91425" marB="91425"/>
                </a:tc>
                <a:tc>
                  <a:txBody>
                    <a:bodyPr/>
                    <a:lstStyle/>
                    <a:p>
                      <a:pPr marL="0" marR="0" lvl="0" indent="0" algn="l" rtl="0">
                        <a:lnSpc>
                          <a:spcPct val="90000"/>
                        </a:lnSpc>
                        <a:spcBef>
                          <a:spcPts val="0"/>
                        </a:spcBef>
                        <a:spcAft>
                          <a:spcPts val="0"/>
                        </a:spcAft>
                        <a:buClr>
                          <a:srgbClr val="000000"/>
                        </a:buClr>
                        <a:buSzPts val="2400"/>
                        <a:buFont typeface="Arial"/>
                        <a:buNone/>
                      </a:pPr>
                      <a:r>
                        <a:rPr lang="fi-FI" sz="2200" u="none" strike="noStrike" cap="none">
                          <a:solidFill>
                            <a:schemeClr val="dk1"/>
                          </a:solidFill>
                          <a:latin typeface="Calibri"/>
                          <a:ea typeface="Calibri"/>
                          <a:cs typeface="Calibri"/>
                          <a:sym typeface="Calibri"/>
                        </a:rPr>
                        <a:t>Poikkeustilanteessa, jos henkilökohtainen informointi ei ole mahdollista. </a:t>
                      </a:r>
                      <a:endParaRPr sz="2200" u="none" strike="noStrike" cap="none"/>
                    </a:p>
                  </a:txBody>
                  <a:tcPr marL="91425" marR="91425" marT="91425" marB="91425"/>
                </a:tc>
                <a:extLst>
                  <a:ext uri="{0D108BD9-81ED-4DB2-BD59-A6C34878D82A}">
                    <a16:rowId xmlns:a16="http://schemas.microsoft.com/office/drawing/2014/main" val="10002"/>
                  </a:ext>
                </a:extLst>
              </a:tr>
              <a:tr h="1890000">
                <a:tc>
                  <a:txBody>
                    <a:bodyPr/>
                    <a:lstStyle/>
                    <a:p>
                      <a:pPr marL="0" marR="0" lvl="0" indent="0" algn="l" rtl="0">
                        <a:lnSpc>
                          <a:spcPct val="90000"/>
                        </a:lnSpc>
                        <a:spcBef>
                          <a:spcPts val="0"/>
                        </a:spcBef>
                        <a:spcAft>
                          <a:spcPts val="0"/>
                        </a:spcAft>
                        <a:buClr>
                          <a:srgbClr val="000000"/>
                        </a:buClr>
                        <a:buSzPts val="2400"/>
                        <a:buFont typeface="Arial"/>
                        <a:buNone/>
                      </a:pPr>
                      <a:r>
                        <a:rPr lang="fi-FI" sz="2200" u="none" strike="noStrike" cap="none">
                          <a:solidFill>
                            <a:schemeClr val="dk1"/>
                          </a:solidFill>
                          <a:highlight>
                            <a:schemeClr val="lt1"/>
                          </a:highlight>
                          <a:latin typeface="Calibri"/>
                          <a:ea typeface="Calibri"/>
                          <a:cs typeface="Calibri"/>
                          <a:sym typeface="Calibri"/>
                        </a:rPr>
                        <a:t>Miten varmistan, että olen täyttänyt tietosuojailmoituksen oikein? </a:t>
                      </a:r>
                      <a:endParaRPr sz="2200" u="none" strike="noStrike" cap="none">
                        <a:solidFill>
                          <a:schemeClr val="dk1"/>
                        </a:solidFill>
                        <a:latin typeface="Calibri"/>
                        <a:ea typeface="Calibri"/>
                        <a:cs typeface="Calibri"/>
                        <a:sym typeface="Calibri"/>
                      </a:endParaRPr>
                    </a:p>
                  </a:txBody>
                  <a:tcPr marL="91425" marR="91425" marT="91425" marB="91425"/>
                </a:tc>
                <a:tc>
                  <a:txBody>
                    <a:bodyPr/>
                    <a:lstStyle/>
                    <a:p>
                      <a:pPr marL="0" marR="0" lvl="0" indent="0" algn="l" rtl="0">
                        <a:lnSpc>
                          <a:spcPct val="90000"/>
                        </a:lnSpc>
                        <a:spcBef>
                          <a:spcPts val="0"/>
                        </a:spcBef>
                        <a:spcAft>
                          <a:spcPts val="0"/>
                        </a:spcAft>
                        <a:buClr>
                          <a:srgbClr val="000000"/>
                        </a:buClr>
                        <a:buSzPts val="2400"/>
                        <a:buFont typeface="Arial"/>
                        <a:buNone/>
                      </a:pPr>
                      <a:r>
                        <a:rPr lang="fi-FI" sz="2200" u="none" strike="noStrike" cap="none">
                          <a:solidFill>
                            <a:schemeClr val="dk1"/>
                          </a:solidFill>
                          <a:highlight>
                            <a:schemeClr val="lt1"/>
                          </a:highlight>
                          <a:latin typeface="Calibri"/>
                          <a:ea typeface="Calibri"/>
                          <a:cs typeface="Calibri"/>
                          <a:sym typeface="Calibri"/>
                        </a:rPr>
                        <a:t>Katso organisaatiokohtaiset lomakepohjat tietosuojailmoituksen tekoon. Omalta or</a:t>
                      </a:r>
                      <a:r>
                        <a:rPr lang="fi-FI" sz="2200">
                          <a:solidFill>
                            <a:schemeClr val="dk1"/>
                          </a:solidFill>
                          <a:highlight>
                            <a:schemeClr val="lt1"/>
                          </a:highlight>
                          <a:latin typeface="Calibri"/>
                          <a:ea typeface="Calibri"/>
                          <a:cs typeface="Calibri"/>
                          <a:sym typeface="Calibri"/>
                        </a:rPr>
                        <a:t>ganisaatiolta saa usein myös apua tietosuojailmoituksen täyttöön organisaation data- tai TKI-tuelta.</a:t>
                      </a:r>
                      <a:endParaRPr sz="2200" u="none" strike="noStrike" cap="none">
                        <a:solidFill>
                          <a:schemeClr val="dk1"/>
                        </a:solidFill>
                        <a:latin typeface="Calibri"/>
                        <a:ea typeface="Calibri"/>
                        <a:cs typeface="Calibri"/>
                        <a:sym typeface="Calibri"/>
                      </a:endParaRPr>
                    </a:p>
                  </a:txBody>
                  <a:tcPr marL="91425" marR="91425" marT="91425" marB="91425"/>
                </a:tc>
                <a:extLst>
                  <a:ext uri="{0D108BD9-81ED-4DB2-BD59-A6C34878D82A}">
                    <a16:rowId xmlns:a16="http://schemas.microsoft.com/office/drawing/2014/main" val="10003"/>
                  </a:ext>
                </a:extLst>
              </a:tr>
              <a:tr h="1241425">
                <a:tc>
                  <a:txBody>
                    <a:bodyPr/>
                    <a:lstStyle/>
                    <a:p>
                      <a:pPr marL="0" marR="0" lvl="0" indent="0" algn="l" rtl="0">
                        <a:lnSpc>
                          <a:spcPct val="90000"/>
                        </a:lnSpc>
                        <a:spcBef>
                          <a:spcPts val="0"/>
                        </a:spcBef>
                        <a:spcAft>
                          <a:spcPts val="0"/>
                        </a:spcAft>
                        <a:buClr>
                          <a:srgbClr val="000000"/>
                        </a:buClr>
                        <a:buSzPts val="2400"/>
                        <a:buFont typeface="Arial"/>
                        <a:buNone/>
                      </a:pPr>
                      <a:r>
                        <a:rPr lang="fi-FI" sz="2200" u="none" strike="noStrike" cap="none">
                          <a:solidFill>
                            <a:schemeClr val="dk1"/>
                          </a:solidFill>
                          <a:latin typeface="Calibri"/>
                          <a:ea typeface="Calibri"/>
                          <a:cs typeface="Calibri"/>
                          <a:sym typeface="Calibri"/>
                        </a:rPr>
                        <a:t>Tarvitaanko tietosuojailmoitus jo haastattelupyyntöön? </a:t>
                      </a:r>
                      <a:endParaRPr sz="2200" u="none" strike="noStrike" cap="none">
                        <a:solidFill>
                          <a:schemeClr val="dk1"/>
                        </a:solidFill>
                        <a:highlight>
                          <a:schemeClr val="lt1"/>
                        </a:highlight>
                        <a:latin typeface="Calibri"/>
                        <a:ea typeface="Calibri"/>
                        <a:cs typeface="Calibri"/>
                        <a:sym typeface="Calibri"/>
                      </a:endParaRPr>
                    </a:p>
                  </a:txBody>
                  <a:tcPr marL="91425" marR="91425" marT="91425" marB="91425"/>
                </a:tc>
                <a:tc>
                  <a:txBody>
                    <a:bodyPr/>
                    <a:lstStyle/>
                    <a:p>
                      <a:pPr marL="228600" marR="0" lvl="0" indent="0" algn="l" rtl="0">
                        <a:lnSpc>
                          <a:spcPct val="90000"/>
                        </a:lnSpc>
                        <a:spcBef>
                          <a:spcPts val="0"/>
                        </a:spcBef>
                        <a:spcAft>
                          <a:spcPts val="0"/>
                        </a:spcAft>
                        <a:buClr>
                          <a:srgbClr val="000000"/>
                        </a:buClr>
                        <a:buSzPts val="2400"/>
                        <a:buFont typeface="Arial"/>
                        <a:buNone/>
                      </a:pPr>
                      <a:r>
                        <a:rPr lang="fi-FI" sz="2200" u="none" strike="noStrike" cap="none" dirty="0">
                          <a:solidFill>
                            <a:schemeClr val="dk1"/>
                          </a:solidFill>
                          <a:latin typeface="Calibri"/>
                          <a:ea typeface="Calibri"/>
                          <a:cs typeface="Calibri"/>
                          <a:sym typeface="Calibri"/>
                        </a:rPr>
                        <a:t>Suositeltavaa, koska siinä esitellään tutkimuksessa kerättävät henkilötie</a:t>
                      </a:r>
                      <a:r>
                        <a:rPr lang="fi-FI" sz="2200" dirty="0">
                          <a:solidFill>
                            <a:schemeClr val="dk1"/>
                          </a:solidFill>
                          <a:latin typeface="Calibri"/>
                          <a:ea typeface="Calibri"/>
                          <a:cs typeface="Calibri"/>
                          <a:sym typeface="Calibri"/>
                        </a:rPr>
                        <a:t>dot (</a:t>
                      </a:r>
                      <a:r>
                        <a:rPr lang="fi-FI" sz="2200" u="none" strike="noStrike" cap="none" dirty="0">
                          <a:solidFill>
                            <a:schemeClr val="dk1"/>
                          </a:solidFill>
                          <a:latin typeface="Calibri"/>
                          <a:ea typeface="Calibri"/>
                          <a:cs typeface="Calibri"/>
                          <a:sym typeface="Calibri"/>
                        </a:rPr>
                        <a:t>tutkimusrekisterin tietosisältö</a:t>
                      </a:r>
                      <a:r>
                        <a:rPr lang="fi-FI" sz="2200" dirty="0">
                          <a:solidFill>
                            <a:schemeClr val="dk1"/>
                          </a:solidFill>
                          <a:latin typeface="Calibri"/>
                          <a:ea typeface="Calibri"/>
                          <a:cs typeface="Calibri"/>
                          <a:sym typeface="Calibri"/>
                        </a:rPr>
                        <a:t>)</a:t>
                      </a:r>
                      <a:r>
                        <a:rPr lang="fi-FI" sz="2200" u="none" strike="noStrike" cap="none" dirty="0">
                          <a:solidFill>
                            <a:schemeClr val="dk1"/>
                          </a:solidFill>
                          <a:latin typeface="Calibri"/>
                          <a:ea typeface="Calibri"/>
                          <a:cs typeface="Calibri"/>
                          <a:sym typeface="Calibri"/>
                        </a:rPr>
                        <a:t> ja yksi osa sitä on tutkittavien yhteystiedot.</a:t>
                      </a:r>
                      <a:endParaRPr sz="2200" u="none" strike="noStrike" cap="none" dirty="0">
                        <a:solidFill>
                          <a:schemeClr val="dk1"/>
                        </a:solidFill>
                        <a:highlight>
                          <a:schemeClr val="lt1"/>
                        </a:highlight>
                        <a:latin typeface="Calibri"/>
                        <a:ea typeface="Calibri"/>
                        <a:cs typeface="Calibri"/>
                        <a:sym typeface="Calibri"/>
                      </a:endParaRPr>
                    </a:p>
                  </a:txBody>
                  <a:tcPr marL="91425" marR="91425" marT="91425" marB="91425"/>
                </a:tc>
                <a:extLst>
                  <a:ext uri="{0D108BD9-81ED-4DB2-BD59-A6C34878D82A}">
                    <a16:rowId xmlns:a16="http://schemas.microsoft.com/office/drawing/2014/main" val="10004"/>
                  </a:ext>
                </a:extLst>
              </a:tr>
            </a:tbl>
          </a:graphicData>
        </a:graphic>
      </p:graphicFrame>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Shape 365"/>
        <p:cNvGrpSpPr/>
        <p:nvPr/>
      </p:nvGrpSpPr>
      <p:grpSpPr>
        <a:xfrm>
          <a:off x="0" y="0"/>
          <a:ext cx="0" cy="0"/>
          <a:chOff x="0" y="0"/>
          <a:chExt cx="0" cy="0"/>
        </a:xfrm>
      </p:grpSpPr>
      <p:sp>
        <p:nvSpPr>
          <p:cNvPr id="367" name="Google Shape;367;g2b2c6f218fd_0_31"/>
          <p:cNvSpPr txBox="1">
            <a:spLocks noGrp="1"/>
          </p:cNvSpPr>
          <p:nvPr>
            <p:ph type="title" idx="4294967295"/>
          </p:nvPr>
        </p:nvSpPr>
        <p:spPr>
          <a:xfrm>
            <a:off x="838800" y="363600"/>
            <a:ext cx="9609300" cy="794100"/>
          </a:xfrm>
          <a:prstGeom prst="rect">
            <a:avLst/>
          </a:prstGeom>
          <a:noFill/>
          <a:ln>
            <a:noFill/>
            <a:prstDash/>
          </a:ln>
          <a:effectLst/>
        </p:spPr>
        <p:txBody>
          <a:bodyPr rot="0" spcFirstLastPara="1" vertOverflow="overflow" horzOverflow="overflow" vert="horz" wrap="square" lIns="91425" tIns="91425" rIns="91425" bIns="91425"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90000"/>
              </a:lnSpc>
              <a:spcBef>
                <a:spcPts val="0"/>
              </a:spcBef>
              <a:spcAft>
                <a:spcPts val="0"/>
              </a:spcAft>
              <a:buClr>
                <a:srgbClr val="000000"/>
              </a:buClr>
              <a:buSzTx/>
              <a:buFont typeface="Arial"/>
              <a:buNone/>
              <a:tabLst/>
              <a:defRPr/>
            </a:pPr>
            <a:r>
              <a:rPr kumimoji="0" lang="fi-FI" sz="4400" b="0" i="0" u="none" strike="noStrike" kern="0" cap="none" spc="0" normalizeH="0" baseline="0" noProof="0" dirty="0">
                <a:ln>
                  <a:noFill/>
                </a:ln>
                <a:solidFill>
                  <a:srgbClr val="000000"/>
                </a:solidFill>
                <a:effectLst/>
                <a:uLnTx/>
                <a:uFillTx/>
                <a:latin typeface="Calibri"/>
                <a:ea typeface="Calibri"/>
                <a:cs typeface="Calibri"/>
                <a:sym typeface="Calibri"/>
              </a:rPr>
              <a:t>Aineiston </a:t>
            </a:r>
            <a:r>
              <a:rPr kumimoji="0" lang="fi-FI" sz="4400" b="0" i="0" u="none" strike="noStrike" kern="0" cap="none" spc="0" normalizeH="0" baseline="0" noProof="0" dirty="0" err="1">
                <a:ln>
                  <a:noFill/>
                </a:ln>
                <a:solidFill>
                  <a:srgbClr val="000000"/>
                </a:solidFill>
                <a:effectLst/>
                <a:uLnTx/>
                <a:uFillTx/>
                <a:latin typeface="Calibri"/>
                <a:ea typeface="Calibri"/>
                <a:cs typeface="Calibri"/>
                <a:sym typeface="Calibri"/>
              </a:rPr>
              <a:t>anonymisoinnista</a:t>
            </a:r>
            <a:endParaRPr kumimoji="0" lang="fi-FI" sz="4400" b="0" i="0" u="none" strike="noStrike" kern="0" cap="none" spc="0" normalizeH="0" baseline="0" noProof="0" dirty="0">
              <a:ln>
                <a:noFill/>
              </a:ln>
              <a:solidFill>
                <a:srgbClr val="000000"/>
              </a:solidFill>
              <a:effectLst/>
              <a:uLnTx/>
              <a:uFillTx/>
              <a:latin typeface="Calibri"/>
              <a:ea typeface="Calibri"/>
              <a:cs typeface="Calibri"/>
              <a:sym typeface="Calibri"/>
            </a:endParaRPr>
          </a:p>
        </p:txBody>
      </p:sp>
      <p:sp>
        <p:nvSpPr>
          <p:cNvPr id="366" name="Google Shape;366;g2b2c6f218fd_0_31"/>
          <p:cNvSpPr txBox="1">
            <a:spLocks noGrp="1"/>
          </p:cNvSpPr>
          <p:nvPr>
            <p:ph type="body" idx="1"/>
          </p:nvPr>
        </p:nvSpPr>
        <p:spPr>
          <a:xfrm>
            <a:off x="838800" y="1825200"/>
            <a:ext cx="10896600" cy="501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SzPts val="2400"/>
              <a:buNone/>
            </a:pPr>
            <a:r>
              <a:rPr lang="fi-FI"/>
              <a:t>Kysymys: </a:t>
            </a:r>
            <a:r>
              <a:rPr lang="fi-FI" b="0"/>
              <a:t>Pitääkö noudattaa tietosuoja-asetusta,  jos haastattelun anonymisoi heti?</a:t>
            </a:r>
            <a:endParaRPr/>
          </a:p>
          <a:p>
            <a:pPr marL="0" lvl="0" indent="0" algn="l" rtl="0">
              <a:lnSpc>
                <a:spcPct val="100000"/>
              </a:lnSpc>
              <a:spcBef>
                <a:spcPts val="1000"/>
              </a:spcBef>
              <a:spcAft>
                <a:spcPts val="0"/>
              </a:spcAft>
              <a:buSzPts val="2400"/>
              <a:buNone/>
            </a:pPr>
            <a:endParaRPr/>
          </a:p>
          <a:p>
            <a:pPr marL="0" lvl="0" indent="0" algn="l" rtl="0">
              <a:lnSpc>
                <a:spcPct val="100000"/>
              </a:lnSpc>
              <a:spcBef>
                <a:spcPts val="1000"/>
              </a:spcBef>
              <a:spcAft>
                <a:spcPts val="0"/>
              </a:spcAft>
              <a:buSzPts val="2400"/>
              <a:buNone/>
            </a:pPr>
            <a:r>
              <a:rPr lang="fi-FI"/>
              <a:t>Vastaus: </a:t>
            </a:r>
            <a:r>
              <a:rPr lang="fi-FI" b="0"/>
              <a:t>Aina kun aineistoa kerää ihmisiltä, pitää huolehtia tutkittavien informoinnista, pyytää heidän suostumustaan tutkimukseen ja tehdä tietosuojailmoitus ja ilmoittaa siinä määriteltävät asiat. Eli tehdä tietosuoja-asetuksen mukaisia dokumentteja ja samalla noudattaa asetusta.</a:t>
            </a:r>
            <a:endParaRPr b="0"/>
          </a:p>
          <a:p>
            <a:pPr marL="0" lvl="0" indent="0" algn="l" rtl="0">
              <a:lnSpc>
                <a:spcPct val="100000"/>
              </a:lnSpc>
              <a:spcBef>
                <a:spcPts val="1000"/>
              </a:spcBef>
              <a:spcAft>
                <a:spcPts val="0"/>
              </a:spcAft>
              <a:buSzPts val="2400"/>
              <a:buNone/>
            </a:pPr>
            <a:r>
              <a:rPr lang="fi-FI" b="0"/>
              <a:t>Kun aineisto sitten kerätään ja se anonymisoidaan välittömästi keruun jälkeen (aina kunkin tutkittavan kohdalla heti sen jälkeen kun hän on tietojaan antanut), voidaan tätä anonymisoitua aineistoa sen jälkeen käsitellä kuin mitä tahansa aineistoa.</a:t>
            </a:r>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372" name="Google Shape;372;g2c3c326614f_0_15"/>
          <p:cNvSpPr txBox="1">
            <a:spLocks noGrp="1"/>
          </p:cNvSpPr>
          <p:nvPr>
            <p:ph type="title"/>
          </p:nvPr>
        </p:nvSpPr>
        <p:spPr>
          <a:xfrm>
            <a:off x="839788" y="365125"/>
            <a:ext cx="10515600" cy="1325700"/>
          </a:xfrm>
          <a:prstGeom prst="rect">
            <a:avLst/>
          </a:prstGeom>
        </p:spPr>
        <p:txBody>
          <a:bodyPr spcFirstLastPara="1" wrap="square" lIns="91425" tIns="45700" rIns="91425" bIns="45700" anchor="ctr" anchorCtr="0">
            <a:normAutofit fontScale="90000"/>
          </a:bodyPr>
          <a:lstStyle/>
          <a:p>
            <a:pPr marL="0" lvl="0" indent="0" algn="l" rtl="0">
              <a:spcBef>
                <a:spcPts val="0"/>
              </a:spcBef>
              <a:spcAft>
                <a:spcPts val="0"/>
              </a:spcAft>
              <a:buNone/>
            </a:pPr>
            <a:r>
              <a:rPr lang="fi-FI"/>
              <a:t>Mikä ero on journalistisella asiantuntijahaastattelulla ja tutkimushaatattelulla? </a:t>
            </a:r>
            <a:endParaRPr/>
          </a:p>
        </p:txBody>
      </p:sp>
      <p:sp>
        <p:nvSpPr>
          <p:cNvPr id="373" name="Google Shape;373;g2c3c326614f_0_15"/>
          <p:cNvSpPr txBox="1">
            <a:spLocks noGrp="1"/>
          </p:cNvSpPr>
          <p:nvPr>
            <p:ph type="body" idx="2"/>
          </p:nvPr>
        </p:nvSpPr>
        <p:spPr>
          <a:xfrm>
            <a:off x="838800" y="1825200"/>
            <a:ext cx="10397700" cy="4497300"/>
          </a:xfrm>
          <a:prstGeom prst="rect">
            <a:avLst/>
          </a:prstGeom>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1100"/>
              <a:buFont typeface="Arial"/>
              <a:buNone/>
            </a:pPr>
            <a:r>
              <a:rPr lang="fi-FI" sz="2400" b="1"/>
              <a:t>Kysymys:</a:t>
            </a:r>
            <a:r>
              <a:rPr lang="fi-FI" sz="2400"/>
              <a:t> Miten journalistinen asiantuntijahaastattelu ja tutkimushaastattelu eroavat toisistaan? Miten haastateltavia tulisi informoida? </a:t>
            </a:r>
            <a:endParaRPr sz="2400"/>
          </a:p>
          <a:p>
            <a:pPr marL="0" lvl="0" indent="0" algn="l" rtl="0">
              <a:lnSpc>
                <a:spcPct val="90000"/>
              </a:lnSpc>
              <a:spcBef>
                <a:spcPts val="0"/>
              </a:spcBef>
              <a:spcAft>
                <a:spcPts val="0"/>
              </a:spcAft>
              <a:buClr>
                <a:schemeClr val="dk1"/>
              </a:buClr>
              <a:buSzPts val="1100"/>
              <a:buFont typeface="Arial"/>
              <a:buNone/>
            </a:pPr>
            <a:endParaRPr sz="2400"/>
          </a:p>
          <a:p>
            <a:pPr marL="0" lvl="0" indent="0" algn="l" rtl="0">
              <a:lnSpc>
                <a:spcPct val="90000"/>
              </a:lnSpc>
              <a:spcBef>
                <a:spcPts val="0"/>
              </a:spcBef>
              <a:spcAft>
                <a:spcPts val="0"/>
              </a:spcAft>
              <a:buClr>
                <a:schemeClr val="dk1"/>
              </a:buClr>
              <a:buSzPts val="1100"/>
              <a:buFont typeface="Arial"/>
              <a:buNone/>
            </a:pPr>
            <a:r>
              <a:rPr lang="fi-FI" sz="2400" b="1"/>
              <a:t>Vastaus:</a:t>
            </a:r>
            <a:r>
              <a:rPr lang="fi-FI" sz="2400"/>
              <a:t> Tutkimushaastattelussa oletetaan, että se on anonyymi ja sitä koskee GDPR:n mukaiset käytänteet. Informoidaan henkilötietojen käsittelystä.</a:t>
            </a:r>
            <a:endParaRPr sz="2400"/>
          </a:p>
          <a:p>
            <a:pPr marL="0" lvl="0" indent="0" algn="l" rtl="0">
              <a:lnSpc>
                <a:spcPct val="90000"/>
              </a:lnSpc>
              <a:spcBef>
                <a:spcPts val="1000"/>
              </a:spcBef>
              <a:spcAft>
                <a:spcPts val="0"/>
              </a:spcAft>
              <a:buClr>
                <a:schemeClr val="dk1"/>
              </a:buClr>
              <a:buSzPts val="1100"/>
              <a:buFont typeface="Arial"/>
              <a:buNone/>
            </a:pPr>
            <a:r>
              <a:rPr lang="fi-FI" sz="2400"/>
              <a:t>Asiantuntijahaastattelu tehdään mainiten haastateltava nimellä ja usein hänen edustamansa organisaatio. Informoidaan niin, että asiantuntija ymmärtää esiintyvänsä nimellä tekstissä ja edustavansa organisaatiota.</a:t>
            </a:r>
            <a:endParaRPr sz="2400"/>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Shape 377"/>
        <p:cNvGrpSpPr/>
        <p:nvPr/>
      </p:nvGrpSpPr>
      <p:grpSpPr>
        <a:xfrm>
          <a:off x="0" y="0"/>
          <a:ext cx="0" cy="0"/>
          <a:chOff x="0" y="0"/>
          <a:chExt cx="0" cy="0"/>
        </a:xfrm>
      </p:grpSpPr>
      <p:sp>
        <p:nvSpPr>
          <p:cNvPr id="378" name="Google Shape;378;g2b2c6f218fd_0_45"/>
          <p:cNvSpPr txBox="1">
            <a:spLocks noGrp="1"/>
          </p:cNvSpPr>
          <p:nvPr>
            <p:ph type="title"/>
          </p:nvPr>
        </p:nvSpPr>
        <p:spPr>
          <a:xfrm>
            <a:off x="838188" y="20085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Aineiston siirrosta toiseen maahan</a:t>
            </a:r>
            <a:endParaRPr/>
          </a:p>
        </p:txBody>
      </p:sp>
      <p:sp>
        <p:nvSpPr>
          <p:cNvPr id="379" name="Google Shape;379;g2b2c6f218fd_0_45"/>
          <p:cNvSpPr txBox="1">
            <a:spLocks noGrp="1"/>
          </p:cNvSpPr>
          <p:nvPr>
            <p:ph type="body" idx="2"/>
          </p:nvPr>
        </p:nvSpPr>
        <p:spPr>
          <a:xfrm>
            <a:off x="838188" y="1219025"/>
            <a:ext cx="11353200" cy="503280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0"/>
              </a:spcBef>
              <a:spcAft>
                <a:spcPts val="0"/>
              </a:spcAft>
              <a:buNone/>
            </a:pPr>
            <a:r>
              <a:rPr lang="fi-FI" sz="2000" b="1" dirty="0"/>
              <a:t>Kysymys</a:t>
            </a:r>
            <a:r>
              <a:rPr lang="fi-FI" sz="2000" dirty="0"/>
              <a:t>: Miten tulee toimia tietosuoja-asetuksen mukaisesti, kun tutkittavia haastatellaan kahdessa eri maassa (EU, ei-EU)? Tutkittavat ovat EU:n ulkopuolella ja heitä haastatellaan tutkimuksen alussa kotimaassaan ja tutkimuksen lopussa etänä Suomesta käsin. Kyseessä on yhteistyöhanke, jossa myös kohdemaan korkeakoululla on pääsy tutkimuksen aikana. Tutkimuksessa käytetään suomalaista litterointipalvelua. Tutkimuksen lopussa aineisto siirretään data-arkistoon (rahoittajan vaatimus).</a:t>
            </a:r>
          </a:p>
          <a:p>
            <a:pPr marL="0" lvl="0" indent="0" algn="l" rtl="0">
              <a:lnSpc>
                <a:spcPct val="100000"/>
              </a:lnSpc>
              <a:spcBef>
                <a:spcPts val="0"/>
              </a:spcBef>
              <a:spcAft>
                <a:spcPts val="0"/>
              </a:spcAft>
              <a:buNone/>
            </a:pPr>
            <a:endParaRPr lang="fi-FI" sz="2000" dirty="0"/>
          </a:p>
          <a:p>
            <a:pPr marL="0" lvl="0" indent="0" algn="l" rtl="0">
              <a:lnSpc>
                <a:spcPct val="100000"/>
              </a:lnSpc>
              <a:spcBef>
                <a:spcPts val="0"/>
              </a:spcBef>
              <a:spcAft>
                <a:spcPts val="0"/>
              </a:spcAft>
              <a:buNone/>
            </a:pPr>
            <a:r>
              <a:rPr lang="fi-FI" sz="2000" b="1" dirty="0"/>
              <a:t>Vastaus</a:t>
            </a:r>
            <a:r>
              <a:rPr lang="fi-FI" sz="2000" dirty="0"/>
              <a:t>:</a:t>
            </a:r>
          </a:p>
          <a:p>
            <a:pPr marL="457200" lvl="0" indent="-355600" algn="l" rtl="0">
              <a:lnSpc>
                <a:spcPct val="100000"/>
              </a:lnSpc>
              <a:spcBef>
                <a:spcPts val="0"/>
              </a:spcBef>
              <a:spcAft>
                <a:spcPts val="0"/>
              </a:spcAft>
              <a:buSzPts val="2000"/>
              <a:buChar char="●"/>
            </a:pPr>
            <a:r>
              <a:rPr lang="fi-FI" sz="2000" dirty="0"/>
              <a:t>Informoi tietosuojailmoituksessa tutkimukseen osallistuvia aineiston siirrosta maiden välillä, aineiston siirrosta litterointifirmaan ja aineiston arkistoinnista (siirto arkistoon).</a:t>
            </a:r>
          </a:p>
          <a:p>
            <a:pPr marL="457200" lvl="0" indent="-355600" algn="l" rtl="0">
              <a:lnSpc>
                <a:spcPct val="100000"/>
              </a:lnSpc>
              <a:spcBef>
                <a:spcPts val="0"/>
              </a:spcBef>
              <a:spcAft>
                <a:spcPts val="0"/>
              </a:spcAft>
              <a:buSzPts val="2000"/>
              <a:buChar char="●"/>
            </a:pPr>
            <a:r>
              <a:rPr lang="fi-FI" sz="2000" dirty="0"/>
              <a:t>Tee kohdemaan yliopiston kanssa sopimus </a:t>
            </a:r>
            <a:r>
              <a:rPr lang="fi-FI" sz="2000" dirty="0" err="1"/>
              <a:t>yhteisrekisterinpitäjyydestä</a:t>
            </a:r>
            <a:r>
              <a:rPr lang="fi-FI" sz="2000" dirty="0"/>
              <a:t>, jos vastaatte yhdessä henkilötietojen käsittelystä. Jos </a:t>
            </a:r>
            <a:r>
              <a:rPr lang="fi-FI" sz="2000" dirty="0" err="1"/>
              <a:t>yhteisrekisterinpitäjyyttä</a:t>
            </a:r>
            <a:r>
              <a:rPr lang="fi-FI" sz="2000" dirty="0"/>
              <a:t> ei ole, tee tietojenkäsittelysopimus. </a:t>
            </a:r>
          </a:p>
          <a:p>
            <a:pPr marL="457200" lvl="0" indent="-355600" algn="l" rtl="0">
              <a:lnSpc>
                <a:spcPct val="100000"/>
              </a:lnSpc>
              <a:spcBef>
                <a:spcPts val="0"/>
              </a:spcBef>
              <a:spcAft>
                <a:spcPts val="0"/>
              </a:spcAft>
              <a:buSzPts val="2000"/>
              <a:buChar char="●"/>
            </a:pPr>
            <a:r>
              <a:rPr lang="fi-FI" sz="2000" dirty="0"/>
              <a:t>Varmista mitä kohdemaan lainsäädäntö sanoo aineistojen siirrosta.</a:t>
            </a:r>
          </a:p>
          <a:p>
            <a:pPr marL="457200" lvl="0" indent="-355600" algn="l" rtl="0">
              <a:lnSpc>
                <a:spcPct val="100000"/>
              </a:lnSpc>
              <a:spcBef>
                <a:spcPts val="0"/>
              </a:spcBef>
              <a:spcAft>
                <a:spcPts val="0"/>
              </a:spcAft>
              <a:buSzPts val="2000"/>
              <a:buChar char="●"/>
            </a:pPr>
            <a:r>
              <a:rPr lang="fi-FI" sz="2000" dirty="0"/>
              <a:t>Aineistoa siirtyy tässä EU:n ulkopuolelle Suomesta käsin tehtävät etähaastattelut. Täytä TIA-lomake (</a:t>
            </a:r>
            <a:r>
              <a:rPr lang="fi-FI" sz="2000" dirty="0" err="1"/>
              <a:t>transfer</a:t>
            </a:r>
            <a:r>
              <a:rPr lang="fi-FI" sz="2000" dirty="0"/>
              <a:t> </a:t>
            </a:r>
            <a:r>
              <a:rPr lang="fi-FI" sz="2000" dirty="0" err="1"/>
              <a:t>impact</a:t>
            </a:r>
            <a:r>
              <a:rPr lang="fi-FI" sz="2000" dirty="0"/>
              <a:t> </a:t>
            </a:r>
            <a:r>
              <a:rPr lang="fi-FI" sz="2000" dirty="0" err="1"/>
              <a:t>assessment</a:t>
            </a:r>
            <a:r>
              <a:rPr lang="fi-FI" sz="2000" dirty="0"/>
              <a:t>). Konsultoi organisaatiosi tietosuojavastaavaa. </a:t>
            </a:r>
          </a:p>
          <a:p>
            <a:pPr marL="457200" lvl="0" indent="-355600" algn="l" rtl="0">
              <a:lnSpc>
                <a:spcPct val="100000"/>
              </a:lnSpc>
              <a:spcBef>
                <a:spcPts val="0"/>
              </a:spcBef>
              <a:spcAft>
                <a:spcPts val="0"/>
              </a:spcAft>
              <a:buSzPts val="2000"/>
              <a:buChar char="●"/>
            </a:pPr>
            <a:r>
              <a:rPr lang="fi-FI" sz="2000" dirty="0"/>
              <a:t>Tee litterointifirman kanssa tietojenkäsittelysopimus.</a:t>
            </a:r>
          </a:p>
          <a:p>
            <a:pPr marL="457200" lvl="0" indent="-355600" algn="l" rtl="0">
              <a:lnSpc>
                <a:spcPct val="100000"/>
              </a:lnSpc>
              <a:spcBef>
                <a:spcPts val="0"/>
              </a:spcBef>
              <a:spcAft>
                <a:spcPts val="0"/>
              </a:spcAft>
              <a:buSzPts val="2000"/>
              <a:buChar char="●"/>
            </a:pPr>
            <a:r>
              <a:rPr lang="fi-FI" sz="2000" dirty="0"/>
              <a:t>Varmista tietoturvallinen haastatteluaineiston siirto kohdemaasta Suomeen</a:t>
            </a:r>
          </a:p>
          <a:p>
            <a:pPr marL="457200" lvl="0" indent="-355600" algn="l" rtl="0">
              <a:lnSpc>
                <a:spcPct val="100000"/>
              </a:lnSpc>
              <a:spcBef>
                <a:spcPts val="0"/>
              </a:spcBef>
              <a:spcAft>
                <a:spcPts val="0"/>
              </a:spcAft>
              <a:buSzPts val="2000"/>
              <a:buChar char="●"/>
            </a:pPr>
            <a:r>
              <a:rPr lang="fi-FI" sz="2000" dirty="0"/>
              <a:t>Varmista kohdemaan kumppaneille tietoturvallinen aineistoon pääsy. Tarkista vaihtoehdot organisaatiosi IT-tuesta. </a:t>
            </a:r>
          </a:p>
          <a:p>
            <a:pPr marL="0" lvl="0" indent="0" algn="l" rtl="0">
              <a:lnSpc>
                <a:spcPct val="100000"/>
              </a:lnSpc>
              <a:spcBef>
                <a:spcPts val="0"/>
              </a:spcBef>
              <a:spcAft>
                <a:spcPts val="0"/>
              </a:spcAft>
              <a:buNone/>
            </a:pPr>
            <a:endParaRPr sz="2000"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84" name="Google Shape;384;g2b2c6f218fd_0_5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Sensitiivisen aineiston tallentaminen</a:t>
            </a:r>
            <a:endParaRPr/>
          </a:p>
        </p:txBody>
      </p:sp>
      <p:sp>
        <p:nvSpPr>
          <p:cNvPr id="385" name="Google Shape;385;g2b2c6f218fd_0_53"/>
          <p:cNvSpPr txBox="1">
            <a:spLocks noGrp="1"/>
          </p:cNvSpPr>
          <p:nvPr>
            <p:ph type="body" idx="1"/>
          </p:nvPr>
        </p:nvSpPr>
        <p:spPr>
          <a:xfrm>
            <a:off x="838200" y="1495775"/>
            <a:ext cx="10940700" cy="499710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1000"/>
              </a:spcBef>
              <a:spcAft>
                <a:spcPts val="0"/>
              </a:spcAft>
              <a:buSzPts val="1800"/>
              <a:buNone/>
            </a:pPr>
            <a:r>
              <a:rPr lang="fi-FI" sz="2400" b="1" dirty="0"/>
              <a:t>Kysymys</a:t>
            </a:r>
            <a:r>
              <a:rPr lang="fi-FI" sz="2400" dirty="0"/>
              <a:t>: Teen pro gradu-tutkielmaani, johon ohjaajani mukaan tarvitsisin korkeimman suojaustason tallennustilan käyttööni. Sinne on tarkoitus tallentaa terveystietoja sisältävää tutkimusaineistoa. Miten toimin?</a:t>
            </a:r>
            <a:endParaRPr sz="2400" dirty="0"/>
          </a:p>
          <a:p>
            <a:pPr marL="0" lvl="0" indent="0" algn="l" rtl="0">
              <a:lnSpc>
                <a:spcPct val="100000"/>
              </a:lnSpc>
              <a:spcBef>
                <a:spcPts val="1000"/>
              </a:spcBef>
              <a:spcAft>
                <a:spcPts val="0"/>
              </a:spcAft>
              <a:buSzPts val="1800"/>
              <a:buNone/>
            </a:pPr>
            <a:r>
              <a:rPr lang="fi-FI" sz="2400" b="1" dirty="0"/>
              <a:t>Vastaus: </a:t>
            </a:r>
            <a:endParaRPr sz="2400" b="1" dirty="0"/>
          </a:p>
          <a:p>
            <a:pPr marL="457200" lvl="0" indent="-381000" algn="l" rtl="0">
              <a:lnSpc>
                <a:spcPct val="100000"/>
              </a:lnSpc>
              <a:spcBef>
                <a:spcPts val="1000"/>
              </a:spcBef>
              <a:spcAft>
                <a:spcPts val="0"/>
              </a:spcAft>
              <a:buSzPts val="2400"/>
              <a:buChar char="●"/>
            </a:pPr>
            <a:r>
              <a:rPr lang="fi-FI" sz="2400" dirty="0"/>
              <a:t>Tutustu oman korkeakoulusi tarjoamiin IT-ratkaisuihin ja tallennusohjeisiin.</a:t>
            </a:r>
            <a:endParaRPr sz="2400" dirty="0"/>
          </a:p>
          <a:p>
            <a:pPr marL="457200" lvl="0" indent="-381000" algn="l" rtl="0">
              <a:lnSpc>
                <a:spcPct val="100000"/>
              </a:lnSpc>
              <a:spcBef>
                <a:spcPts val="0"/>
              </a:spcBef>
              <a:spcAft>
                <a:spcPts val="0"/>
              </a:spcAft>
              <a:buSzPts val="2400"/>
              <a:buChar char="●"/>
            </a:pPr>
            <a:r>
              <a:rPr lang="fi-FI" sz="2400" dirty="0"/>
              <a:t>Valitse tallennusratkaisu, joka soveltuu salassa pidettävän/sensitiivisen aineiston säilytykseen.</a:t>
            </a:r>
            <a:endParaRPr sz="2400" dirty="0"/>
          </a:p>
          <a:p>
            <a:pPr marL="457200" lvl="0" indent="-381000" algn="l" rtl="0">
              <a:lnSpc>
                <a:spcPct val="100000"/>
              </a:lnSpc>
              <a:spcBef>
                <a:spcPts val="0"/>
              </a:spcBef>
              <a:spcAft>
                <a:spcPts val="0"/>
              </a:spcAft>
              <a:buSzPts val="2400"/>
              <a:buChar char="●"/>
            </a:pPr>
            <a:r>
              <a:rPr lang="fi-FI" sz="2400" dirty="0"/>
              <a:t>Korkeamman suojatason tallennusratkaisun tunnusmerkkejä ovat mm. oman korkeakoulun palvelimet, pääsynhallinta ja 2-vaiheinen tunnistautuminen, automaattinen varmuuskopiointi.</a:t>
            </a:r>
            <a:endParaRPr sz="2400" dirty="0"/>
          </a:p>
          <a:p>
            <a:pPr marL="457200" lvl="0" indent="-381000" algn="l" rtl="0">
              <a:lnSpc>
                <a:spcPct val="100000"/>
              </a:lnSpc>
              <a:spcBef>
                <a:spcPts val="0"/>
              </a:spcBef>
              <a:spcAft>
                <a:spcPts val="0"/>
              </a:spcAft>
              <a:buSzPts val="2400"/>
              <a:buChar char="●"/>
            </a:pPr>
            <a:r>
              <a:rPr lang="fi-FI" sz="2400" dirty="0"/>
              <a:t>Vältä esimerkiksi julkisia kaupallisia pilvipalveluita, joiden palvelimet voida sijaita EU-alueen ulkopuolella.</a:t>
            </a:r>
            <a:endParaRPr sz="2400" dirty="0"/>
          </a:p>
          <a:p>
            <a:pPr marL="457200" lvl="0" indent="-381000" algn="l" rtl="0">
              <a:lnSpc>
                <a:spcPct val="100000"/>
              </a:lnSpc>
              <a:spcBef>
                <a:spcPts val="0"/>
              </a:spcBef>
              <a:spcAft>
                <a:spcPts val="0"/>
              </a:spcAft>
              <a:buSzPts val="2400"/>
              <a:buChar char="●"/>
            </a:pPr>
            <a:r>
              <a:rPr lang="fi-FI" sz="2400" dirty="0"/>
              <a:t>Huomioitavaa: Tallenna aineisto sensitiivinen aineisto kryptattuna.</a:t>
            </a:r>
            <a:endParaRPr sz="24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g22f73742bc4_0_67"/>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Aiheen </a:t>
            </a:r>
            <a:r>
              <a:rPr lang="fi-F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
                  </a:ext>
                </a:extLst>
              </a:rPr>
              <a:t>valinta</a:t>
            </a:r>
            <a:endParaRPr/>
          </a:p>
        </p:txBody>
      </p:sp>
      <p:sp>
        <p:nvSpPr>
          <p:cNvPr id="109" name="Google Shape;109;g22f73742bc4_0_67"/>
          <p:cNvSpPr txBox="1">
            <a:spLocks noGrp="1"/>
          </p:cNvSpPr>
          <p:nvPr>
            <p:ph type="body" idx="1"/>
          </p:nvPr>
        </p:nvSpPr>
        <p:spPr>
          <a:xfrm>
            <a:off x="838200" y="1825625"/>
            <a:ext cx="10515600" cy="4716000"/>
          </a:xfrm>
          <a:prstGeom prst="rect">
            <a:avLst/>
          </a:prstGeom>
          <a:noFill/>
          <a:ln>
            <a:noFill/>
          </a:ln>
        </p:spPr>
        <p:txBody>
          <a:bodyPr spcFirstLastPara="1" wrap="square" lIns="91425" tIns="45700" rIns="91425" bIns="45700" anchor="t" anchorCtr="0">
            <a:normAutofit/>
          </a:bodyPr>
          <a:lstStyle/>
          <a:p>
            <a:pPr marL="457200" marR="0" lvl="0" indent="-368300" algn="l" rtl="0">
              <a:lnSpc>
                <a:spcPct val="100000"/>
              </a:lnSpc>
              <a:spcBef>
                <a:spcPts val="1000"/>
              </a:spcBef>
              <a:spcAft>
                <a:spcPts val="0"/>
              </a:spcAft>
              <a:buSzPts val="2200"/>
              <a:buChar char="●"/>
            </a:pPr>
            <a:r>
              <a:rPr lang="fi-FI" sz="2200"/>
              <a:t>Aiheen valinta perustuu ohjaajan ja opinnäytetyöntekijän väliseen keskusteluun aiheen soveltuvuudesta opinnäytetyöksi.</a:t>
            </a:r>
            <a:endParaRPr sz="2200"/>
          </a:p>
          <a:p>
            <a:pPr marL="457200" marR="0" lvl="0" indent="-368300" algn="l" rtl="0">
              <a:lnSpc>
                <a:spcPct val="100000"/>
              </a:lnSpc>
              <a:spcBef>
                <a:spcPts val="0"/>
              </a:spcBef>
              <a:spcAft>
                <a:spcPts val="0"/>
              </a:spcAft>
              <a:buSzPts val="2200"/>
              <a:buChar char="●"/>
            </a:pPr>
            <a:r>
              <a:rPr lang="fi-FI" sz="2200"/>
              <a:t>Opinnäytetyön aiheen soveltuvuutta tulee arvioida henkilötietojen käsittelyn näkökulmasta, kun</a:t>
            </a:r>
            <a:endParaRPr sz="2200"/>
          </a:p>
          <a:p>
            <a:pPr marL="914400" marR="0" lvl="1" indent="-355600" algn="l" rtl="0">
              <a:lnSpc>
                <a:spcPct val="100000"/>
              </a:lnSpc>
              <a:spcBef>
                <a:spcPts val="0"/>
              </a:spcBef>
              <a:spcAft>
                <a:spcPts val="0"/>
              </a:spcAft>
              <a:buSzPts val="2000"/>
              <a:buChar char="○"/>
            </a:pPr>
            <a:r>
              <a:rPr lang="fi-FI" sz="2000"/>
              <a:t>tutkimuksen kohteena on ihminen</a:t>
            </a:r>
            <a:endParaRPr sz="2000"/>
          </a:p>
          <a:p>
            <a:pPr marL="914400" marR="0" lvl="1" indent="-355600" algn="l" rtl="0">
              <a:lnSpc>
                <a:spcPct val="100000"/>
              </a:lnSpc>
              <a:spcBef>
                <a:spcPts val="0"/>
              </a:spcBef>
              <a:spcAft>
                <a:spcPts val="0"/>
              </a:spcAft>
              <a:buSzPts val="2000"/>
              <a:buChar char="○"/>
            </a:pPr>
            <a:r>
              <a:rPr lang="fi-FI" sz="2000"/>
              <a:t>kerätään/käsitellään aineistoja, joiden kautta ihmiset ovat suoraan tai epäsuorasti tunnistettavissa</a:t>
            </a:r>
            <a:endParaRPr sz="2000"/>
          </a:p>
          <a:p>
            <a:pPr marL="914400" marR="0" lvl="1" indent="-355600" algn="l" rtl="0">
              <a:lnSpc>
                <a:spcPct val="100000"/>
              </a:lnSpc>
              <a:spcBef>
                <a:spcPts val="0"/>
              </a:spcBef>
              <a:spcAft>
                <a:spcPts val="0"/>
              </a:spcAft>
              <a:buSzPts val="2000"/>
              <a:buChar char="○"/>
            </a:pPr>
            <a:r>
              <a:rPr lang="fi-FI" sz="2000"/>
              <a:t>kerätään/käsitellään erityisiä (arkaluonteisia) henkilötietoja.</a:t>
            </a:r>
            <a:endParaRPr sz="2000"/>
          </a:p>
          <a:p>
            <a:pPr marL="457200" marR="0" lvl="0" indent="-368300" algn="l" rtl="0">
              <a:lnSpc>
                <a:spcPct val="100000"/>
              </a:lnSpc>
              <a:spcBef>
                <a:spcPts val="0"/>
              </a:spcBef>
              <a:spcAft>
                <a:spcPts val="0"/>
              </a:spcAft>
              <a:buSzPts val="2200"/>
              <a:buChar char="●"/>
            </a:pPr>
            <a:r>
              <a:rPr lang="fi-FI" sz="2200"/>
              <a:t>Aihetta arvioitava eettisestä näkökulmasta:</a:t>
            </a:r>
            <a:endParaRPr sz="2200"/>
          </a:p>
          <a:p>
            <a:pPr marL="914400" marR="0" lvl="1" indent="-355600" algn="l" rtl="0">
              <a:lnSpc>
                <a:spcPct val="100000"/>
              </a:lnSpc>
              <a:spcBef>
                <a:spcPts val="0"/>
              </a:spcBef>
              <a:spcAft>
                <a:spcPts val="0"/>
              </a:spcAft>
              <a:buSzPts val="2000"/>
              <a:buChar char="○"/>
            </a:pPr>
            <a:r>
              <a:rPr lang="fi-FI" sz="2000"/>
              <a:t>sensitiivisten aiheiden ja kohderyhmien tunnistaminen</a:t>
            </a:r>
            <a:endParaRPr sz="2000"/>
          </a:p>
          <a:p>
            <a:pPr marL="914400" marR="0" lvl="1" indent="-355600" algn="l" rtl="0">
              <a:lnSpc>
                <a:spcPct val="100000"/>
              </a:lnSpc>
              <a:spcBef>
                <a:spcPts val="0"/>
              </a:spcBef>
              <a:spcAft>
                <a:spcPts val="0"/>
              </a:spcAft>
              <a:buSzPts val="2000"/>
              <a:buChar char="○"/>
            </a:pPr>
            <a:r>
              <a:rPr lang="fi-FI" sz="2000"/>
              <a:t>riskit ja haitat tutkittaville (ja opinnäytetyön tekijälle)</a:t>
            </a:r>
            <a:endParaRPr sz="2000"/>
          </a:p>
          <a:p>
            <a:pPr marL="914400" marR="0" lvl="1" indent="-355600" algn="l" rtl="0">
              <a:lnSpc>
                <a:spcPct val="100000"/>
              </a:lnSpc>
              <a:spcBef>
                <a:spcPts val="0"/>
              </a:spcBef>
              <a:spcAft>
                <a:spcPts val="0"/>
              </a:spcAft>
              <a:buSzPts val="2000"/>
              <a:buChar char="○"/>
            </a:pPr>
            <a:r>
              <a:rPr lang="fi-FI" sz="2000"/>
              <a:t>opinnäytetyötä ei lähtökohtaisesti tehdä niistä aiheista, jotka vaativat eettistä ennakkoarviointia</a:t>
            </a:r>
            <a:endParaRPr sz="2000"/>
          </a:p>
          <a:p>
            <a:pPr marL="457200" marR="0" lvl="0" indent="-368300" algn="l" rtl="0">
              <a:lnSpc>
                <a:spcPct val="100000"/>
              </a:lnSpc>
              <a:spcBef>
                <a:spcPts val="0"/>
              </a:spcBef>
              <a:spcAft>
                <a:spcPts val="0"/>
              </a:spcAft>
              <a:buSzPts val="2200"/>
              <a:buChar char="●"/>
            </a:pPr>
            <a:r>
              <a:rPr lang="fi-FI" sz="2200"/>
              <a:t>Aihetta arvioitava opiskelijan taitojen ja ajankäytön näkökulmasta.</a:t>
            </a:r>
            <a:endParaRPr sz="2200"/>
          </a:p>
          <a:p>
            <a:pPr marL="457200" lvl="0" indent="0" algn="l" rtl="0">
              <a:lnSpc>
                <a:spcPct val="90000"/>
              </a:lnSpc>
              <a:spcBef>
                <a:spcPts val="0"/>
              </a:spcBef>
              <a:spcAft>
                <a:spcPts val="0"/>
              </a:spcAft>
              <a:buNone/>
            </a:pPr>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Shape 389"/>
        <p:cNvGrpSpPr/>
        <p:nvPr/>
      </p:nvGrpSpPr>
      <p:grpSpPr>
        <a:xfrm>
          <a:off x="0" y="0"/>
          <a:ext cx="0" cy="0"/>
          <a:chOff x="0" y="0"/>
          <a:chExt cx="0" cy="0"/>
        </a:xfrm>
      </p:grpSpPr>
      <p:sp>
        <p:nvSpPr>
          <p:cNvPr id="390" name="Google Shape;390;g2b2c6f218fd_0_6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fi-FI"/>
              <a:t>Aineiston jakaminen/aineiston siirto</a:t>
            </a:r>
            <a:endParaRPr/>
          </a:p>
        </p:txBody>
      </p:sp>
      <p:sp>
        <p:nvSpPr>
          <p:cNvPr id="391" name="Google Shape;391;g2b2c6f218fd_0_61"/>
          <p:cNvSpPr txBox="1">
            <a:spLocks noGrp="1"/>
          </p:cNvSpPr>
          <p:nvPr>
            <p:ph type="body" idx="1"/>
          </p:nvPr>
        </p:nvSpPr>
        <p:spPr>
          <a:xfrm>
            <a:off x="838200" y="1825200"/>
            <a:ext cx="10515600" cy="4793400"/>
          </a:xfrm>
          <a:prstGeom prst="rect">
            <a:avLst/>
          </a:prstGeom>
          <a:noFill/>
          <a:ln>
            <a:noFill/>
          </a:ln>
        </p:spPr>
        <p:txBody>
          <a:bodyPr spcFirstLastPara="1" wrap="square" lIns="91425" tIns="45700" rIns="91425" bIns="45700" anchor="t" anchorCtr="0">
            <a:normAutofit/>
          </a:bodyPr>
          <a:lstStyle/>
          <a:p>
            <a:pPr marL="0" lvl="0" indent="0" algn="l" rtl="0">
              <a:lnSpc>
                <a:spcPct val="80000"/>
              </a:lnSpc>
              <a:spcBef>
                <a:spcPts val="0"/>
              </a:spcBef>
              <a:spcAft>
                <a:spcPts val="0"/>
              </a:spcAft>
              <a:buNone/>
            </a:pPr>
            <a:r>
              <a:rPr lang="fi-FI" sz="2400" b="1"/>
              <a:t>Kysymys</a:t>
            </a:r>
            <a:r>
              <a:rPr lang="fi-FI" sz="2400"/>
              <a:t>: Mitä pitää ottaa huomioon, kun data jaetaan organisaation </a:t>
            </a:r>
            <a:r>
              <a:rPr lang="fi-FI" sz="2400" i="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7"/>
                  </a:ext>
                </a:extLst>
              </a:rPr>
              <a:t>ulkopuolisen taho</a:t>
            </a:r>
            <a:r>
              <a:rPr lang="fi-FI" sz="2400" i="0"/>
              <a:t>n kanssa (yhteistyö muiden yliopistojen kanssa, litterointifirma, avaaminen </a:t>
            </a:r>
            <a:r>
              <a:rPr lang="fi-FI" sz="2400"/>
              <a:t>julkaisuarkistossa </a:t>
            </a:r>
            <a:r>
              <a:rPr lang="fi-FI" sz="2400" i="0"/>
              <a:t>projektin päätyttyä tms.)</a:t>
            </a:r>
            <a:r>
              <a:rPr lang="fi-FI" sz="2400"/>
              <a:t>?</a:t>
            </a:r>
            <a:endParaRPr sz="2400"/>
          </a:p>
          <a:p>
            <a:pPr marL="0" lvl="0" indent="0" algn="l" rtl="0">
              <a:lnSpc>
                <a:spcPct val="80000"/>
              </a:lnSpc>
              <a:spcBef>
                <a:spcPts val="1000"/>
              </a:spcBef>
              <a:spcAft>
                <a:spcPts val="0"/>
              </a:spcAft>
              <a:buNone/>
            </a:pPr>
            <a:endParaRPr sz="2400"/>
          </a:p>
          <a:p>
            <a:pPr marL="0" lvl="0" indent="0" algn="l" rtl="0">
              <a:lnSpc>
                <a:spcPct val="80000"/>
              </a:lnSpc>
              <a:spcBef>
                <a:spcPts val="1000"/>
              </a:spcBef>
              <a:spcAft>
                <a:spcPts val="0"/>
              </a:spcAft>
              <a:buNone/>
            </a:pPr>
            <a:r>
              <a:rPr lang="fi-FI" sz="2400" b="1"/>
              <a:t>Vastaus</a:t>
            </a:r>
            <a:r>
              <a:rPr lang="fi-FI" sz="2400"/>
              <a:t>: Kyseessä on tyypillinen y</a:t>
            </a:r>
            <a:r>
              <a:rPr lang="fi-FI" sz="2400" i="0"/>
              <a:t>hteisty</a:t>
            </a:r>
            <a:r>
              <a:rPr lang="fi-FI" sz="2400"/>
              <a:t>ötapaus</a:t>
            </a:r>
            <a:r>
              <a:rPr lang="fi-FI" sz="2400" i="0"/>
              <a:t> eri yliopistojen kesken, jossa tutkimuksen data siirretään </a:t>
            </a:r>
            <a:r>
              <a:rPr lang="fi-FI" sz="2400"/>
              <a:t>jollekin tai jonnekin </a:t>
            </a:r>
            <a:r>
              <a:rPr lang="fi-FI" sz="2400" i="0"/>
              <a:t>tarkempaan käsittelyyn. Projektin johtoryhmältä tarvitaan lupa, ja he haluavat varmaan vähän tarkempaa tietoa siitä, kuinka data siirretään, millä ehdoilla käsitellään ja miten hävitetään. </a:t>
            </a:r>
            <a:r>
              <a:rPr lang="fi-FI" sz="2400"/>
              <a:t>Tutkittavia pitää informoida tietosuojailmoituksessa aineiston siirrosta.Tietojenkäsittelysopimus tarvitaan, jos toiset ovat käsittelijän asemassa, mutta jos kyseessä on yhteisrekisterinpitäjyys, tilanne muuttuu.</a:t>
            </a:r>
            <a:endParaRPr sz="240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Shape 395"/>
        <p:cNvGrpSpPr/>
        <p:nvPr/>
      </p:nvGrpSpPr>
      <p:grpSpPr>
        <a:xfrm>
          <a:off x="0" y="0"/>
          <a:ext cx="0" cy="0"/>
          <a:chOff x="0" y="0"/>
          <a:chExt cx="0" cy="0"/>
        </a:xfrm>
      </p:grpSpPr>
      <p:sp>
        <p:nvSpPr>
          <p:cNvPr id="396" name="Google Shape;396;g2b2c6f218fd_0_71"/>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sz="4100"/>
              <a:t>Henkilötietojen käsittely ryhmässä etäyhteydellä</a:t>
            </a:r>
            <a:endParaRPr sz="4100"/>
          </a:p>
        </p:txBody>
      </p:sp>
      <p:sp>
        <p:nvSpPr>
          <p:cNvPr id="397" name="Google Shape;397;g2b2c6f218fd_0_71"/>
          <p:cNvSpPr txBox="1">
            <a:spLocks noGrp="1"/>
          </p:cNvSpPr>
          <p:nvPr>
            <p:ph type="body" idx="1"/>
          </p:nvPr>
        </p:nvSpPr>
        <p:spPr>
          <a:xfrm>
            <a:off x="838800" y="1825200"/>
            <a:ext cx="11123700" cy="50292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2323"/>
              <a:buNone/>
            </a:pPr>
            <a:r>
              <a:rPr lang="fi-FI" sz="2200" b="1"/>
              <a:t>Kysymys</a:t>
            </a:r>
            <a:r>
              <a:rPr lang="fi-FI" sz="2200"/>
              <a:t>: Kurssilla olemme aloittamassa tutkimusprojektia, jossa käsitellään osittain myös henkilötietoja (eli luottamuksellisia tietoja). Sitä varten ryhmämme tarvitsisi käyttöön palvelun, johon voisimme nyt etänä projektia tehdessämme tallentaa mm. haastatteluja. Ovatko työkansiot opiskelijoiden käytettävissä omilla tietokoneilla tai osaatteko neuvoa, mikä muu palvelu voisi soveltua tähän käyttöön? Lisätietoja aineistosta: päivittäistä käyttöä seuraavat 2 kuukautta, ei erityisiä henkilötietoryhmiä, henkilötiedot: nimi, asema organisaatiossa, sähköpostiosoite, puhelinnumero, allekirjoitus, sähköpostit, haastatteluvastaukset, video, ääni.</a:t>
            </a:r>
            <a:endParaRPr sz="2200"/>
          </a:p>
          <a:p>
            <a:pPr marL="0" lvl="0" indent="0" algn="l" rtl="0">
              <a:lnSpc>
                <a:spcPct val="90000"/>
              </a:lnSpc>
              <a:spcBef>
                <a:spcPts val="1000"/>
              </a:spcBef>
              <a:spcAft>
                <a:spcPts val="0"/>
              </a:spcAft>
              <a:buSzPts val="2323"/>
              <a:buNone/>
            </a:pPr>
            <a:r>
              <a:rPr lang="fi-FI" sz="2200" b="1"/>
              <a:t>Vastaus</a:t>
            </a:r>
            <a:r>
              <a:rPr lang="fi-FI" sz="2200"/>
              <a:t>: Korkeakoulujen ohjeet voivat vaihdella. Tarkista, soveltuuko jokin korkeakoulusi tarjoama tallennuspalvelu luottamuksellisen henkilötietoaineiston yhteiskäyttöön etäyhteydellä (esimerkiksi jaettu pilvikansio korkeakoulun omalla palvelimella)</a:t>
            </a:r>
            <a:endParaRPr sz="2200"/>
          </a:p>
          <a:p>
            <a:pPr marL="0" lvl="0" indent="0" algn="l" rtl="0">
              <a:lnSpc>
                <a:spcPct val="100000"/>
              </a:lnSpc>
              <a:spcBef>
                <a:spcPts val="1000"/>
              </a:spcBef>
              <a:spcAft>
                <a:spcPts val="0"/>
              </a:spcAft>
              <a:buSzPts val="1100"/>
              <a:buNone/>
            </a:pPr>
            <a:r>
              <a:rPr lang="fi-FI" sz="2200"/>
              <a:t>Microsoftin palveluita ei yleensä suositella henkilötietoaineiston tallentamiseen, mutta anonymisoidun aineiston yhteiskäyttö etäyhteydellä onnistuu.</a:t>
            </a:r>
            <a:endParaRPr sz="2200"/>
          </a:p>
          <a:p>
            <a:pPr marL="0" lvl="0" indent="0" algn="l" rtl="0">
              <a:lnSpc>
                <a:spcPct val="100000"/>
              </a:lnSpc>
              <a:spcBef>
                <a:spcPts val="1000"/>
              </a:spcBef>
              <a:spcAft>
                <a:spcPts val="0"/>
              </a:spcAft>
              <a:buSzPts val="1100"/>
              <a:buNone/>
            </a:pPr>
            <a:r>
              <a:rPr lang="fi-FI" sz="2200"/>
              <a:t>Mikäli sopivaa tallennuspalvelua ei löydy, tarkista CSC:n SD-palvelujen soveltuvuus.</a:t>
            </a:r>
            <a:endParaRPr sz="2200"/>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g2b2c6f218fd_0_83"/>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Haastatteluaineiston tallentaminen</a:t>
            </a:r>
            <a:endParaRPr/>
          </a:p>
        </p:txBody>
      </p:sp>
      <p:sp>
        <p:nvSpPr>
          <p:cNvPr id="403" name="Google Shape;403;g2b2c6f218fd_0_83"/>
          <p:cNvSpPr txBox="1">
            <a:spLocks noGrp="1"/>
          </p:cNvSpPr>
          <p:nvPr>
            <p:ph type="body" idx="1"/>
          </p:nvPr>
        </p:nvSpPr>
        <p:spPr>
          <a:xfrm>
            <a:off x="838800" y="1825625"/>
            <a:ext cx="11109000" cy="50325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1000"/>
              </a:spcBef>
              <a:spcAft>
                <a:spcPts val="0"/>
              </a:spcAft>
              <a:buSzPts val="1800"/>
              <a:buNone/>
            </a:pPr>
            <a:r>
              <a:rPr lang="fi-FI" sz="2200" b="1"/>
              <a:t>Kysymys</a:t>
            </a:r>
            <a:r>
              <a:rPr lang="fi-FI" sz="2200"/>
              <a:t>: Miten voin tallentaa haastattelun turvallisesti? Olen keräämässä haastatteludataa tutkielmaani varten. Voinko tallentaa haastattelun omalla puhelimellani?</a:t>
            </a:r>
            <a:endParaRPr sz="2200"/>
          </a:p>
          <a:p>
            <a:pPr marL="0" lvl="0" indent="0" algn="l" rtl="0">
              <a:lnSpc>
                <a:spcPct val="90000"/>
              </a:lnSpc>
              <a:spcBef>
                <a:spcPts val="1000"/>
              </a:spcBef>
              <a:spcAft>
                <a:spcPts val="0"/>
              </a:spcAft>
              <a:buSzPts val="1800"/>
              <a:buNone/>
            </a:pPr>
            <a:endParaRPr sz="2200" b="1"/>
          </a:p>
          <a:p>
            <a:pPr marL="0" lvl="0" indent="0" algn="l" rtl="0">
              <a:lnSpc>
                <a:spcPct val="90000"/>
              </a:lnSpc>
              <a:spcBef>
                <a:spcPts val="1000"/>
              </a:spcBef>
              <a:spcAft>
                <a:spcPts val="0"/>
              </a:spcAft>
              <a:buSzPts val="1800"/>
              <a:buNone/>
            </a:pPr>
            <a:r>
              <a:rPr lang="fi-FI" sz="2200" b="1"/>
              <a:t>Vastaus</a:t>
            </a:r>
            <a:r>
              <a:rPr lang="fi-FI" sz="2200"/>
              <a:t>: Korkeakoulujen tarjoamissa palveluissa ja ohjeistuksissa on eroja. Tarkista, tarjoaako korkeakoulusi haastattelujen tallentamista varten nauhureita tai sanelimia</a:t>
            </a:r>
            <a:endParaRPr sz="2200"/>
          </a:p>
          <a:p>
            <a:pPr marL="0" lvl="0" indent="0" algn="l" rtl="0">
              <a:lnSpc>
                <a:spcPct val="80000"/>
              </a:lnSpc>
              <a:spcBef>
                <a:spcPts val="1000"/>
              </a:spcBef>
              <a:spcAft>
                <a:spcPts val="0"/>
              </a:spcAft>
              <a:buClr>
                <a:schemeClr val="dk1"/>
              </a:buClr>
              <a:buSzPts val="1294"/>
              <a:buFont typeface="Arial"/>
              <a:buNone/>
            </a:pPr>
            <a:r>
              <a:rPr lang="fi-FI" sz="2200"/>
              <a:t>Voit tallentaa haastattelun etäkokous-palveluiden kuten Teamsin tai Zoomin avulla.</a:t>
            </a:r>
            <a:endParaRPr sz="2200"/>
          </a:p>
          <a:p>
            <a:pPr marL="0" lvl="0" indent="0" algn="l" rtl="0">
              <a:lnSpc>
                <a:spcPct val="80000"/>
              </a:lnSpc>
              <a:spcBef>
                <a:spcPts val="1000"/>
              </a:spcBef>
              <a:spcAft>
                <a:spcPts val="0"/>
              </a:spcAft>
              <a:buClr>
                <a:schemeClr val="dk1"/>
              </a:buClr>
              <a:buSzPts val="1294"/>
              <a:buFont typeface="Arial"/>
              <a:buNone/>
            </a:pPr>
            <a:r>
              <a:rPr lang="fi-FI" sz="2200"/>
              <a:t>Jos tallentaminen on sallittua henkilökohtaisen puhelimen avulla, huolehdi puhelimen suojauksesta (PIN-koodi, näytön lukitus), tallenteen salauksesta ja siitä, että tallennus tapahtuu puhelimen omaan muistiin eikä kaupallisiin pilvipalveluihin (esim. google-kuvat).</a:t>
            </a:r>
            <a:endParaRPr sz="2200"/>
          </a:p>
          <a:p>
            <a:pPr marL="0" lvl="0" indent="0" algn="l" rtl="0">
              <a:lnSpc>
                <a:spcPct val="80000"/>
              </a:lnSpc>
              <a:spcBef>
                <a:spcPts val="1000"/>
              </a:spcBef>
              <a:spcAft>
                <a:spcPts val="0"/>
              </a:spcAft>
              <a:buClr>
                <a:schemeClr val="dk1"/>
              </a:buClr>
              <a:buSzPts val="1294"/>
              <a:buFont typeface="Arial"/>
              <a:buNone/>
            </a:pPr>
            <a:r>
              <a:rPr lang="fi-FI" sz="2200"/>
              <a:t>Huomioitavaa: Tietoturvan varmistamiseksi tallenne kannattaa siirtää mahdollisimman pian säilytykseen korkeakoulun palvelimille, jotta aineisto ei vaarannu esimerkiksi puhelimen rikkoutumisen tai katoamisen vuoksi.</a:t>
            </a:r>
            <a:endParaRPr sz="2200"/>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Shape 407"/>
        <p:cNvGrpSpPr/>
        <p:nvPr/>
      </p:nvGrpSpPr>
      <p:grpSpPr>
        <a:xfrm>
          <a:off x="0" y="0"/>
          <a:ext cx="0" cy="0"/>
          <a:chOff x="0" y="0"/>
          <a:chExt cx="0" cy="0"/>
        </a:xfrm>
      </p:grpSpPr>
      <p:sp>
        <p:nvSpPr>
          <p:cNvPr id="408" name="Google Shape;408;g2b2c6f218fd_0_89"/>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Aineiston keruu sosiaalisesta mediasta</a:t>
            </a:r>
            <a:endParaRPr/>
          </a:p>
        </p:txBody>
      </p:sp>
      <p:sp>
        <p:nvSpPr>
          <p:cNvPr id="409" name="Google Shape;409;g2b2c6f218fd_0_89"/>
          <p:cNvSpPr txBox="1">
            <a:spLocks noGrp="1"/>
          </p:cNvSpPr>
          <p:nvPr>
            <p:ph type="body" idx="1"/>
          </p:nvPr>
        </p:nvSpPr>
        <p:spPr>
          <a:xfrm>
            <a:off x="838800" y="1825625"/>
            <a:ext cx="10879500" cy="5032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SzPts val="1800"/>
              <a:buNone/>
            </a:pPr>
            <a:r>
              <a:rPr lang="fi-FI" sz="2400" b="1"/>
              <a:t>Kysymys</a:t>
            </a:r>
            <a:r>
              <a:rPr lang="fi-FI" sz="2400"/>
              <a:t>: Miten onnistuu käyttämään sosiaalista mediaa tutkimusaineistona? Miten huomioida henkilötiedot?</a:t>
            </a:r>
            <a:endParaRPr sz="2400"/>
          </a:p>
          <a:p>
            <a:pPr marL="0" lvl="0" indent="0" algn="l" rtl="0">
              <a:lnSpc>
                <a:spcPct val="100000"/>
              </a:lnSpc>
              <a:spcBef>
                <a:spcPts val="1000"/>
              </a:spcBef>
              <a:spcAft>
                <a:spcPts val="0"/>
              </a:spcAft>
              <a:buSzPts val="1800"/>
              <a:buNone/>
            </a:pPr>
            <a:endParaRPr sz="2400" b="1"/>
          </a:p>
          <a:p>
            <a:pPr marL="0" lvl="0" indent="0" algn="l" rtl="0">
              <a:lnSpc>
                <a:spcPct val="100000"/>
              </a:lnSpc>
              <a:spcBef>
                <a:spcPts val="1000"/>
              </a:spcBef>
              <a:spcAft>
                <a:spcPts val="0"/>
              </a:spcAft>
              <a:buSzPts val="1800"/>
              <a:buNone/>
            </a:pPr>
            <a:r>
              <a:rPr lang="fi-FI" sz="2400" b="1"/>
              <a:t>Vastaus</a:t>
            </a:r>
            <a:r>
              <a:rPr lang="fi-FI" sz="2400"/>
              <a:t>: Huolehdi asianmukaisesta informoinnista. Jos suostumuksen pyytäminen henkilökohtaisesti on mahdotonta, informoi tutkimuksen kohdeyleisöä sosiaalisessa mediassa esim. julkaisemalla tietosuojailmoitus.</a:t>
            </a:r>
            <a:endParaRPr sz="2400"/>
          </a:p>
          <a:p>
            <a:pPr marL="0" lvl="0" indent="0" algn="l" rtl="0">
              <a:lnSpc>
                <a:spcPct val="100000"/>
              </a:lnSpc>
              <a:spcBef>
                <a:spcPts val="1000"/>
              </a:spcBef>
              <a:spcAft>
                <a:spcPts val="0"/>
              </a:spcAft>
              <a:buClr>
                <a:schemeClr val="dk1"/>
              </a:buClr>
              <a:buSzPts val="1189"/>
              <a:buFont typeface="Arial"/>
              <a:buNone/>
            </a:pPr>
            <a:r>
              <a:rPr lang="fi-FI" sz="2400"/>
              <a:t>Selvitä, mitkä alustan käyttömahdollisuudet ovat. Esim. X:stä on mahdollista kerätä tutkimusaineistoa, mutta Metan sosiaalisen median palveluista aineiston kerääminen tutkimuskäyttöön on hankalampaa.</a:t>
            </a:r>
            <a:endParaRPr sz="2400"/>
          </a:p>
          <a:p>
            <a:pPr marL="0" lvl="0" indent="0" algn="l" rtl="0">
              <a:lnSpc>
                <a:spcPct val="100000"/>
              </a:lnSpc>
              <a:spcBef>
                <a:spcPts val="1000"/>
              </a:spcBef>
              <a:spcAft>
                <a:spcPts val="0"/>
              </a:spcAft>
              <a:buClr>
                <a:schemeClr val="dk1"/>
              </a:buClr>
              <a:buSzPts val="1189"/>
              <a:buFont typeface="Arial"/>
              <a:buNone/>
            </a:pPr>
            <a:r>
              <a:rPr lang="fi-FI" sz="2400"/>
              <a:t>Aineisto tallennettava kuten muukin luottamuksellinen henkilötietoja sisältävä aineisto.</a:t>
            </a:r>
            <a:endParaRPr sz="240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Shape 413"/>
        <p:cNvGrpSpPr/>
        <p:nvPr/>
      </p:nvGrpSpPr>
      <p:grpSpPr>
        <a:xfrm>
          <a:off x="0" y="0"/>
          <a:ext cx="0" cy="0"/>
          <a:chOff x="0" y="0"/>
          <a:chExt cx="0" cy="0"/>
        </a:xfrm>
      </p:grpSpPr>
      <p:sp>
        <p:nvSpPr>
          <p:cNvPr id="414" name="Google Shape;414;g2b2c6f218fd_0_95"/>
          <p:cNvSpPr txBox="1">
            <a:spLocks noGrp="1"/>
          </p:cNvSpPr>
          <p:nvPr>
            <p:ph type="title"/>
          </p:nvPr>
        </p:nvSpPr>
        <p:spPr>
          <a:xfrm>
            <a:off x="838200" y="365125"/>
            <a:ext cx="113538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fi-FI"/>
              <a:t>Aineiston keruu kaupallisen sovelluksen avulla</a:t>
            </a:r>
            <a:endParaRPr/>
          </a:p>
        </p:txBody>
      </p:sp>
      <p:sp>
        <p:nvSpPr>
          <p:cNvPr id="415" name="Google Shape;415;g2b2c6f218fd_0_95"/>
          <p:cNvSpPr txBox="1">
            <a:spLocks noGrp="1"/>
          </p:cNvSpPr>
          <p:nvPr>
            <p:ph type="body" idx="1"/>
          </p:nvPr>
        </p:nvSpPr>
        <p:spPr>
          <a:xfrm>
            <a:off x="838200" y="1825625"/>
            <a:ext cx="11244000" cy="50325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None/>
            </a:pPr>
            <a:r>
              <a:rPr lang="fi-FI" sz="2200" b="1"/>
              <a:t>Kysymys</a:t>
            </a:r>
            <a:r>
              <a:rPr lang="fi-FI" sz="2200"/>
              <a:t>: </a:t>
            </a:r>
            <a:r>
              <a:rPr lang="fi-FI" sz="2200" i="0"/>
              <a:t>Tutkimukseen osallistuva henkilö lataa sovelluksen puhelimeensa ja tuottaa sinne kuukauden ajan materiaalia </a:t>
            </a:r>
            <a:r>
              <a:rPr lang="fi-FI" sz="2200"/>
              <a:t>sovitulla tavalla</a:t>
            </a:r>
            <a:r>
              <a:rPr lang="fi-FI" sz="2200" i="0"/>
              <a:t>. Opiskelija</a:t>
            </a:r>
            <a:r>
              <a:rPr lang="fi-FI" sz="2200"/>
              <a:t> </a:t>
            </a:r>
            <a:r>
              <a:rPr lang="fi-FI" sz="2200" i="0"/>
              <a:t>lataa aineistot sovelluksesta yliopiston järjestelmiin, minkä</a:t>
            </a:r>
            <a:r>
              <a:rPr lang="fi-FI" sz="2200"/>
              <a:t> </a:t>
            </a:r>
            <a:r>
              <a:rPr lang="fi-FI" sz="2200" i="0"/>
              <a:t>jälkeen niiden kanssa toimitaan samalla tavalla kun tutkimusaineistojen kanssa yleisestikin. Mitä pitäisi ottaa huomioon? </a:t>
            </a:r>
            <a:endParaRPr sz="2200" i="0"/>
          </a:p>
          <a:p>
            <a:pPr marL="0" lvl="0" indent="0" algn="l" rtl="0">
              <a:lnSpc>
                <a:spcPct val="100000"/>
              </a:lnSpc>
              <a:spcBef>
                <a:spcPts val="1000"/>
              </a:spcBef>
              <a:spcAft>
                <a:spcPts val="0"/>
              </a:spcAft>
              <a:buNone/>
            </a:pPr>
            <a:endParaRPr sz="2200"/>
          </a:p>
          <a:p>
            <a:pPr marL="0" lvl="0" indent="0" algn="l" rtl="0">
              <a:lnSpc>
                <a:spcPct val="100000"/>
              </a:lnSpc>
              <a:spcBef>
                <a:spcPts val="1000"/>
              </a:spcBef>
              <a:spcAft>
                <a:spcPts val="0"/>
              </a:spcAft>
              <a:buNone/>
            </a:pPr>
            <a:r>
              <a:rPr lang="fi-FI" sz="2200" b="1"/>
              <a:t>Vastaus</a:t>
            </a:r>
            <a:r>
              <a:rPr lang="fi-FI" sz="2200"/>
              <a:t>: </a:t>
            </a:r>
            <a:r>
              <a:rPr lang="fi-FI" sz="2200" i="0"/>
              <a:t>Ennen sovelluksen tilausta on huomioitava tietosuojaan liittyvät asiat sovellusta käytettäessä (eli sovelluksen tarkempi tarkastelu). Peruskuviohan tässä on se, että </a:t>
            </a:r>
            <a:r>
              <a:rPr lang="fi-FI" sz="2200"/>
              <a:t>opiskelija on</a:t>
            </a:r>
            <a:r>
              <a:rPr lang="fi-FI" sz="2200" i="0"/>
              <a:t> henkilötiedon rekisterinpitäjä (controller) ja xx-sovellus käsittelijä (data processor), jolloin </a:t>
            </a:r>
            <a:r>
              <a:rPr lang="fi-FI" sz="2200"/>
              <a:t>opiskelijan</a:t>
            </a:r>
            <a:r>
              <a:rPr lang="fi-FI" sz="2200" i="0"/>
              <a:t> ja sovelluksen välisessä sopimuksessa henkilötiedon käsittelyn suojatoimet käyvät ilmi. Tietosuoja-asetuksen (GDPR) mukaan tietosuojan kannalta on huomioitava, käsitelläänkö henkilötietoja EU:n ulkopuolella. Jos vastaus on kyllä, tarvitaan siirtoperuste (eli peruste siihen, että henkilötietoja siirretään EU:n ulkopuolelle). Yleensä siirtoperusteena käytetään EU:n yleisiä mallilausekkeita ja tehdään TIA eli Transfer Impact Assessment.</a:t>
            </a:r>
            <a:endParaRPr sz="2200"/>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Shape 419"/>
        <p:cNvGrpSpPr/>
        <p:nvPr/>
      </p:nvGrpSpPr>
      <p:grpSpPr>
        <a:xfrm>
          <a:off x="0" y="0"/>
          <a:ext cx="0" cy="0"/>
          <a:chOff x="0" y="0"/>
          <a:chExt cx="0" cy="0"/>
        </a:xfrm>
      </p:grpSpPr>
      <p:sp>
        <p:nvSpPr>
          <p:cNvPr id="420" name="Google Shape;420;g22f73742bc4_0_0"/>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Kuka on rekisterinpitäjä kun tutkimuksessa käytetään muualta saatua aineistoa?</a:t>
            </a:r>
            <a:endParaRPr/>
          </a:p>
        </p:txBody>
      </p:sp>
      <p:sp>
        <p:nvSpPr>
          <p:cNvPr id="421" name="Google Shape;421;g22f73742bc4_0_0"/>
          <p:cNvSpPr txBox="1">
            <a:spLocks noGrp="1"/>
          </p:cNvSpPr>
          <p:nvPr>
            <p:ph type="body" idx="2"/>
          </p:nvPr>
        </p:nvSpPr>
        <p:spPr>
          <a:xfrm>
            <a:off x="838800" y="1825200"/>
            <a:ext cx="11364000" cy="4191600"/>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1000"/>
              </a:spcBef>
              <a:spcAft>
                <a:spcPts val="0"/>
              </a:spcAft>
              <a:buSzPts val="1800"/>
              <a:buNone/>
            </a:pPr>
            <a:r>
              <a:rPr lang="fi-FI" sz="2400" b="1"/>
              <a:t>Kysymys: </a:t>
            </a:r>
            <a:r>
              <a:rPr lang="fi-FI" sz="2400"/>
              <a:t>Kuka on rekisterinpitäjä tilanteessa, jossa organisaatio/ohjaaja antaa opiskelijan käyttöön valmiin kyselyaineiston, jonka rekisterinpitäjä on organisaatio/ohjaaja.  </a:t>
            </a:r>
            <a:endParaRPr sz="2400"/>
          </a:p>
          <a:p>
            <a:pPr marL="0" lvl="0" indent="0" algn="l" rtl="0">
              <a:lnSpc>
                <a:spcPct val="100000"/>
              </a:lnSpc>
              <a:spcBef>
                <a:spcPts val="1000"/>
              </a:spcBef>
              <a:spcAft>
                <a:spcPts val="0"/>
              </a:spcAft>
              <a:buSzPts val="1800"/>
              <a:buNone/>
            </a:pPr>
            <a:endParaRPr sz="2400"/>
          </a:p>
          <a:p>
            <a:pPr marL="0" lvl="0" indent="0" algn="l" rtl="0">
              <a:lnSpc>
                <a:spcPct val="100000"/>
              </a:lnSpc>
              <a:spcBef>
                <a:spcPts val="1000"/>
              </a:spcBef>
              <a:spcAft>
                <a:spcPts val="0"/>
              </a:spcAft>
              <a:buSzPts val="1800"/>
              <a:buNone/>
            </a:pPr>
            <a:r>
              <a:rPr lang="fi-FI" sz="2400" b="1"/>
              <a:t>Vastaus</a:t>
            </a:r>
            <a:r>
              <a:rPr lang="fi-FI" sz="2400"/>
              <a:t>: Organisaatio/ohjaaja pysyy aineiston henkilötietojen rekisterinpitäjänä, vaikka aineistoa käsitelläänkin  tutkimuksessa, jota varten sitä ei alunperin ole kerätty. </a:t>
            </a:r>
            <a:endParaRPr sz="2400"/>
          </a:p>
          <a:p>
            <a:pPr marL="0" lvl="0" indent="0" algn="l" rtl="0">
              <a:lnSpc>
                <a:spcPct val="100000"/>
              </a:lnSpc>
              <a:spcBef>
                <a:spcPts val="1000"/>
              </a:spcBef>
              <a:spcAft>
                <a:spcPts val="0"/>
              </a:spcAft>
              <a:buClr>
                <a:schemeClr val="dk1"/>
              </a:buClr>
              <a:buSzPts val="1946"/>
              <a:buFont typeface="Arial"/>
              <a:buNone/>
            </a:pPr>
            <a:r>
              <a:rPr lang="fi-FI" sz="2400"/>
              <a:t>HUOM! Organisaation/ohjaajan on kuitenkin pitänyt pyytää lupa tutkittavilta siihen, että aineistoa voidaan käyttää muussakin kuin alkuperäisessä tutkimuksessa.</a:t>
            </a:r>
            <a:endParaRPr sz="2400"/>
          </a:p>
          <a:p>
            <a:pPr marL="0" lvl="0" indent="0" algn="l" rtl="0">
              <a:lnSpc>
                <a:spcPct val="90000"/>
              </a:lnSpc>
              <a:spcBef>
                <a:spcPts val="1000"/>
              </a:spcBef>
              <a:spcAft>
                <a:spcPts val="0"/>
              </a:spcAft>
              <a:buSzPts val="1800"/>
              <a:buNone/>
            </a:pPr>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p26"/>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fi-FI"/>
              <a:t>Henkilötietojen säilytysaika</a:t>
            </a:r>
            <a:endParaRPr/>
          </a:p>
        </p:txBody>
      </p:sp>
      <p:sp>
        <p:nvSpPr>
          <p:cNvPr id="427" name="Google Shape;427;p26"/>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lnSpc>
                <a:spcPct val="100000"/>
              </a:lnSpc>
              <a:spcBef>
                <a:spcPts val="0"/>
              </a:spcBef>
              <a:spcAft>
                <a:spcPts val="0"/>
              </a:spcAft>
              <a:buSzPct val="64285"/>
              <a:buNone/>
            </a:pPr>
            <a:r>
              <a:rPr lang="fi-FI" b="1"/>
              <a:t>Kysymys</a:t>
            </a:r>
            <a:r>
              <a:rPr lang="fi-FI"/>
              <a:t>: M</a:t>
            </a:r>
            <a:r>
              <a:rPr lang="fi-FI" i="0"/>
              <a:t>iten pitkään tutkimukseen kerättyä aineistoa saa</a:t>
            </a:r>
            <a:r>
              <a:rPr lang="fi-FI"/>
              <a:t> tai </a:t>
            </a:r>
            <a:r>
              <a:rPr lang="fi-FI" i="0"/>
              <a:t>pitää säilyttää? ”Vain sen aikaa kuin se on välttämätöntä” on hyvin epämääräinen määritelmä. </a:t>
            </a:r>
            <a:endParaRPr i="0"/>
          </a:p>
          <a:p>
            <a:pPr marL="0" lvl="0" indent="0" algn="l" rtl="0">
              <a:lnSpc>
                <a:spcPct val="100000"/>
              </a:lnSpc>
              <a:spcBef>
                <a:spcPts val="0"/>
              </a:spcBef>
              <a:spcAft>
                <a:spcPts val="0"/>
              </a:spcAft>
              <a:buSzPct val="64285"/>
              <a:buNone/>
            </a:pPr>
            <a:endParaRPr/>
          </a:p>
          <a:p>
            <a:pPr marL="0" lvl="0" indent="0" algn="l" rtl="0">
              <a:lnSpc>
                <a:spcPct val="100000"/>
              </a:lnSpc>
              <a:spcBef>
                <a:spcPts val="0"/>
              </a:spcBef>
              <a:spcAft>
                <a:spcPts val="0"/>
              </a:spcAft>
              <a:buSzPct val="64285"/>
              <a:buNone/>
            </a:pPr>
            <a:r>
              <a:rPr lang="fi-FI" b="1"/>
              <a:t>Vastaus</a:t>
            </a:r>
            <a:r>
              <a:rPr lang="fi-FI"/>
              <a:t>: Säilytysajan pituudesta on hyvä</a:t>
            </a:r>
            <a:r>
              <a:rPr lang="fi-FI" i="0"/>
              <a:t> </a:t>
            </a:r>
            <a:r>
              <a:rPr lang="fi-FI"/>
              <a:t>informoida tutkittavia</a:t>
            </a:r>
            <a:r>
              <a:rPr lang="fi-FI" i="0"/>
              <a:t> tarkemmin, esim. aineisto tullaan tuhoamaan xx kk sisällä gradun hyväksymisestä. </a:t>
            </a:r>
            <a:endParaRPr i="0"/>
          </a:p>
          <a:p>
            <a:pPr marL="0" lvl="0" indent="0" algn="l" rtl="0">
              <a:lnSpc>
                <a:spcPct val="100000"/>
              </a:lnSpc>
              <a:spcBef>
                <a:spcPts val="0"/>
              </a:spcBef>
              <a:spcAft>
                <a:spcPts val="0"/>
              </a:spcAft>
              <a:buSzPct val="64285"/>
              <a:buNone/>
            </a:pPr>
            <a:endParaRPr/>
          </a:p>
          <a:p>
            <a:pPr marL="0" lvl="0" indent="0" algn="l" rtl="0">
              <a:lnSpc>
                <a:spcPct val="100000"/>
              </a:lnSpc>
              <a:spcBef>
                <a:spcPts val="0"/>
              </a:spcBef>
              <a:spcAft>
                <a:spcPts val="0"/>
              </a:spcAft>
              <a:buSzPct val="64285"/>
              <a:buNone/>
            </a:pPr>
            <a:r>
              <a:rPr lang="fi-FI"/>
              <a:t>Tutkimusaineistojen arkistoinnista ja mahdollisesta jatkokäytöstä pitää kertoa tutkittaville esimerkiksi tutkimusesitteessä, kyselyn saatteessa, suostumuslomakkeella, tietosuojailmoituksessa tai tietosuojaselosteessa. </a:t>
            </a:r>
            <a:endParaRPr/>
          </a:p>
          <a:p>
            <a:pPr marL="0" lvl="0" indent="0" algn="l" rtl="0">
              <a:lnSpc>
                <a:spcPct val="100000"/>
              </a:lnSpc>
              <a:spcBef>
                <a:spcPts val="0"/>
              </a:spcBef>
              <a:spcAft>
                <a:spcPts val="0"/>
              </a:spcAft>
              <a:buNone/>
            </a:pPr>
            <a:endParaRPr/>
          </a:p>
          <a:p>
            <a:pPr marL="0" lvl="0" indent="0" algn="l" rtl="0">
              <a:lnSpc>
                <a:spcPct val="100000"/>
              </a:lnSpc>
              <a:spcBef>
                <a:spcPts val="0"/>
              </a:spcBef>
              <a:spcAft>
                <a:spcPts val="0"/>
              </a:spcAft>
              <a:buNone/>
            </a:pPr>
            <a:r>
              <a:rPr lang="fi-FI"/>
              <a:t>Tietoarkiston ohje: </a:t>
            </a:r>
            <a:r>
              <a:rPr lang="fi-FI" u="sng">
                <a:solidFill>
                  <a:schemeClr val="hlink"/>
                </a:solidFill>
                <a:hlinkClick r:id="rId3"/>
              </a:rPr>
              <a:t>Informointi henkilötietojen käsittelystä - Tietoarkisto (tuni.fi)</a:t>
            </a:r>
            <a:endParaRPr/>
          </a:p>
          <a:p>
            <a:pPr marL="228600" lvl="0" indent="-50800" algn="l" rtl="0">
              <a:lnSpc>
                <a:spcPct val="90000"/>
              </a:lnSpc>
              <a:spcBef>
                <a:spcPts val="1000"/>
              </a:spcBef>
              <a:spcAft>
                <a:spcPts val="0"/>
              </a:spcAft>
              <a:buClr>
                <a:schemeClr val="dk1"/>
              </a:buClr>
              <a:buSzPct val="100000"/>
              <a:buNone/>
            </a:pPr>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Shape 431"/>
        <p:cNvGrpSpPr/>
        <p:nvPr/>
      </p:nvGrpSpPr>
      <p:grpSpPr>
        <a:xfrm>
          <a:off x="0" y="0"/>
          <a:ext cx="0" cy="0"/>
          <a:chOff x="0" y="0"/>
          <a:chExt cx="0" cy="0"/>
        </a:xfrm>
      </p:grpSpPr>
      <p:sp>
        <p:nvSpPr>
          <p:cNvPr id="432" name="Google Shape;432;g24458f4ce33_5_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fontScale="90000"/>
          </a:bodyPr>
          <a:lstStyle/>
          <a:p>
            <a:pPr marL="0" lvl="0" indent="0" algn="l" rtl="0">
              <a:lnSpc>
                <a:spcPct val="90000"/>
              </a:lnSpc>
              <a:spcBef>
                <a:spcPts val="0"/>
              </a:spcBef>
              <a:spcAft>
                <a:spcPts val="0"/>
              </a:spcAft>
              <a:buSzPct val="40909"/>
              <a:buNone/>
            </a:pPr>
            <a:r>
              <a:rPr lang="fi-FI"/>
              <a:t>Henkilötietojen käsittely haastattelussa</a:t>
            </a:r>
            <a:endParaRPr/>
          </a:p>
          <a:p>
            <a:pPr marL="0" lvl="0" indent="0" algn="l" rtl="0">
              <a:lnSpc>
                <a:spcPct val="90000"/>
              </a:lnSpc>
              <a:spcBef>
                <a:spcPts val="0"/>
              </a:spcBef>
              <a:spcAft>
                <a:spcPts val="0"/>
              </a:spcAft>
              <a:buSzPct val="63281"/>
              <a:buNone/>
            </a:pPr>
            <a:r>
              <a:rPr lang="fi-FI" sz="2844"/>
              <a:t>(Tapaus: Opiskelija ei ole ymmärtänyt keräävänsä henkilötietoa eikä siten pyytänyt tutkittavien suostumusta tai laatinut tietosuojailmoitusta.)</a:t>
            </a:r>
            <a:endParaRPr sz="2844"/>
          </a:p>
        </p:txBody>
      </p:sp>
      <p:sp>
        <p:nvSpPr>
          <p:cNvPr id="433" name="Google Shape;433;g24458f4ce33_5_6"/>
          <p:cNvSpPr txBox="1">
            <a:spLocks noGrp="1"/>
          </p:cNvSpPr>
          <p:nvPr>
            <p:ph type="body" idx="1"/>
          </p:nvPr>
        </p:nvSpPr>
        <p:spPr>
          <a:xfrm>
            <a:off x="838800" y="1825625"/>
            <a:ext cx="10906500" cy="5032500"/>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1000"/>
              </a:spcBef>
              <a:spcAft>
                <a:spcPts val="0"/>
              </a:spcAft>
              <a:buSzPts val="1946"/>
              <a:buNone/>
            </a:pPr>
            <a:r>
              <a:rPr lang="fi-FI" sz="2400" b="1"/>
              <a:t>Kysymys</a:t>
            </a:r>
            <a:r>
              <a:rPr lang="fi-FI" sz="2400"/>
              <a:t>:</a:t>
            </a:r>
            <a:endParaRPr sz="2400"/>
          </a:p>
          <a:p>
            <a:pPr marL="0" lvl="0" indent="0" algn="l" rtl="0">
              <a:lnSpc>
                <a:spcPct val="80000"/>
              </a:lnSpc>
              <a:spcBef>
                <a:spcPts val="1000"/>
              </a:spcBef>
              <a:spcAft>
                <a:spcPts val="0"/>
              </a:spcAft>
              <a:buSzPts val="1946"/>
              <a:buNone/>
            </a:pPr>
            <a:r>
              <a:rPr lang="fi-FI" sz="2400"/>
              <a:t>Olen tehnyt etähaastatteluja ja kerännyt täydentävää tietoa Webropol-lomakkeella. Pyysin haastateltavia varaamaan haastatteluajan Webropol-lomakkeella, jossa he ilmoittavat sähköpostiosoitteen, jonne voin lähettää Zoom-linkin haastattelua varten. Haastattelut ja lomakkeen varsinaiset kysymykset eivät käsittele henkilöä vaan tutkielman aihetta. Kuulin jostain, että olen kuitenkin kerännyt ja käsittelyt henkilötietoja. Onko näin?</a:t>
            </a:r>
            <a:endParaRPr sz="2400"/>
          </a:p>
          <a:p>
            <a:pPr marL="0" lvl="0" indent="0" algn="l" rtl="0">
              <a:lnSpc>
                <a:spcPct val="80000"/>
              </a:lnSpc>
              <a:spcBef>
                <a:spcPts val="1000"/>
              </a:spcBef>
              <a:spcAft>
                <a:spcPts val="0"/>
              </a:spcAft>
              <a:buSzPts val="1946"/>
              <a:buNone/>
            </a:pPr>
            <a:endParaRPr sz="2400"/>
          </a:p>
          <a:p>
            <a:pPr marL="0" lvl="0" indent="0" algn="l" rtl="0">
              <a:lnSpc>
                <a:spcPct val="80000"/>
              </a:lnSpc>
              <a:spcBef>
                <a:spcPts val="1000"/>
              </a:spcBef>
              <a:spcAft>
                <a:spcPts val="0"/>
              </a:spcAft>
              <a:buSzPts val="1946"/>
              <a:buNone/>
            </a:pPr>
            <a:r>
              <a:rPr lang="fi-FI" sz="2400" b="1"/>
              <a:t>Vastaus</a:t>
            </a:r>
            <a:r>
              <a:rPr lang="fi-FI" sz="2400"/>
              <a:t>: Ääni ja osa keräämästäsi tiedosta Webropolissa ovat henkilötietoa (haastateltavien yhteystiedot).</a:t>
            </a:r>
            <a:endParaRPr sz="2400"/>
          </a:p>
          <a:p>
            <a:pPr marL="0" lvl="0" indent="0" algn="l" rtl="0">
              <a:lnSpc>
                <a:spcPct val="80000"/>
              </a:lnSpc>
              <a:spcBef>
                <a:spcPts val="1000"/>
              </a:spcBef>
              <a:spcAft>
                <a:spcPts val="0"/>
              </a:spcAft>
              <a:buClr>
                <a:schemeClr val="dk1"/>
              </a:buClr>
              <a:buSzPts val="1946"/>
              <a:buFont typeface="Arial"/>
              <a:buNone/>
            </a:pPr>
            <a:r>
              <a:rPr lang="fi-FI" sz="2400"/>
              <a:t>Tutkittavilta pitää pyytää suostumukset jälkikäteen tutkimukseen osallistumisesta ja henkilötietojen käsittelystä tutkimuksessa ja tehdä tietosuojailmoitus.</a:t>
            </a:r>
            <a:endParaRPr sz="2400"/>
          </a:p>
          <a:p>
            <a:pPr marL="0" lvl="0" indent="0" algn="l" rtl="0">
              <a:lnSpc>
                <a:spcPct val="80000"/>
              </a:lnSpc>
              <a:spcBef>
                <a:spcPts val="1000"/>
              </a:spcBef>
              <a:spcAft>
                <a:spcPts val="0"/>
              </a:spcAft>
              <a:buClr>
                <a:schemeClr val="dk1"/>
              </a:buClr>
              <a:buSzPts val="1189"/>
              <a:buFont typeface="Arial"/>
              <a:buNone/>
            </a:pPr>
            <a:r>
              <a:rPr lang="fi-FI" sz="2400"/>
              <a:t>Niiden osalta, jotka eivät tutkimukseen suostu, pitää heidän antamansa tiedot pitää poistaa.</a:t>
            </a:r>
            <a:endParaRPr sz="240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Shape 437"/>
        <p:cNvGrpSpPr/>
        <p:nvPr/>
      </p:nvGrpSpPr>
      <p:grpSpPr>
        <a:xfrm>
          <a:off x="0" y="0"/>
          <a:ext cx="0" cy="0"/>
          <a:chOff x="0" y="0"/>
          <a:chExt cx="0" cy="0"/>
        </a:xfrm>
      </p:grpSpPr>
      <p:sp>
        <p:nvSpPr>
          <p:cNvPr id="438" name="Google Shape;438;g24458f4ce33_5_0"/>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80000"/>
              </a:lnSpc>
              <a:spcBef>
                <a:spcPts val="1000"/>
              </a:spcBef>
              <a:spcAft>
                <a:spcPts val="0"/>
              </a:spcAft>
              <a:buClr>
                <a:schemeClr val="dk1"/>
              </a:buClr>
              <a:buSzPts val="1100"/>
              <a:buFont typeface="Arial"/>
              <a:buNone/>
            </a:pPr>
            <a:r>
              <a:rPr lang="fi-FI" sz="4800"/>
              <a:t>Henkilötietojen käsittely</a:t>
            </a:r>
            <a:endParaRPr sz="4800"/>
          </a:p>
        </p:txBody>
      </p:sp>
      <p:sp>
        <p:nvSpPr>
          <p:cNvPr id="439" name="Google Shape;439;g24458f4ce33_5_0"/>
          <p:cNvSpPr txBox="1">
            <a:spLocks noGrp="1"/>
          </p:cNvSpPr>
          <p:nvPr>
            <p:ph type="body" idx="1"/>
          </p:nvPr>
        </p:nvSpPr>
        <p:spPr>
          <a:xfrm>
            <a:off x="838800" y="1825625"/>
            <a:ext cx="10780800" cy="4351200"/>
          </a:xfrm>
          <a:prstGeom prst="rect">
            <a:avLst/>
          </a:prstGeom>
          <a:noFill/>
          <a:ln>
            <a:noFill/>
          </a:ln>
        </p:spPr>
        <p:txBody>
          <a:bodyPr spcFirstLastPara="1" wrap="square" lIns="91425" tIns="45700" rIns="91425" bIns="45700" anchor="t" anchorCtr="0">
            <a:normAutofit lnSpcReduction="10000"/>
          </a:bodyPr>
          <a:lstStyle/>
          <a:p>
            <a:pPr marL="0" lvl="0" indent="0" algn="l" rtl="0">
              <a:lnSpc>
                <a:spcPct val="100000"/>
              </a:lnSpc>
              <a:spcBef>
                <a:spcPts val="1000"/>
              </a:spcBef>
              <a:spcAft>
                <a:spcPts val="0"/>
              </a:spcAft>
              <a:buSzPts val="1800"/>
              <a:buNone/>
            </a:pPr>
            <a:r>
              <a:rPr lang="fi-FI" sz="2400" b="1"/>
              <a:t>Kysymys</a:t>
            </a:r>
            <a:r>
              <a:rPr lang="fi-FI" sz="2400"/>
              <a:t>: Mitä tarkoittaa henkilötietojen käsittely? Onko esimerkiksi Teamsissa tehtävä haastattelu jo itsessään henkilötietojen käsittelyä, kun ihmisen kasvot ja ääni ovat näkyvissä?</a:t>
            </a:r>
            <a:endParaRPr sz="2400"/>
          </a:p>
          <a:p>
            <a:pPr marL="0" lvl="0" indent="0" algn="l" rtl="0">
              <a:lnSpc>
                <a:spcPct val="100000"/>
              </a:lnSpc>
              <a:spcBef>
                <a:spcPts val="1000"/>
              </a:spcBef>
              <a:spcAft>
                <a:spcPts val="0"/>
              </a:spcAft>
              <a:buSzPts val="1800"/>
              <a:buNone/>
            </a:pPr>
            <a:endParaRPr sz="2400"/>
          </a:p>
          <a:p>
            <a:pPr marL="0" lvl="0" indent="0" algn="l" rtl="0">
              <a:lnSpc>
                <a:spcPct val="100000"/>
              </a:lnSpc>
              <a:spcBef>
                <a:spcPts val="1000"/>
              </a:spcBef>
              <a:spcAft>
                <a:spcPts val="0"/>
              </a:spcAft>
              <a:buClr>
                <a:schemeClr val="dk1"/>
              </a:buClr>
              <a:buSzPts val="1100"/>
              <a:buFont typeface="Arial"/>
              <a:buNone/>
            </a:pPr>
            <a:r>
              <a:rPr lang="fi-FI" sz="2400" b="1"/>
              <a:t>Vastaus</a:t>
            </a:r>
            <a:r>
              <a:rPr lang="fi-FI" sz="2400"/>
              <a:t>: Henkilötietojen käsittely tarkoittaa vaikkapa henkilötietojen keräämistä, säilyttämistä tai siirtämistä (ks. Tietosuojavaltuutetun toimisto: </a:t>
            </a:r>
            <a:r>
              <a:rPr lang="fi-FI" sz="2400" u="sng">
                <a:solidFill>
                  <a:schemeClr val="hlink"/>
                </a:solidFill>
                <a:hlinkClick r:id="rId3"/>
              </a:rPr>
              <a:t>Henkilötietojen käsittely</a:t>
            </a:r>
            <a:r>
              <a:rPr lang="fi-FI" sz="2400"/>
              <a:t>). </a:t>
            </a:r>
            <a:endParaRPr sz="2400"/>
          </a:p>
          <a:p>
            <a:pPr marL="0" lvl="0" indent="0" algn="l" rtl="0">
              <a:lnSpc>
                <a:spcPct val="100000"/>
              </a:lnSpc>
              <a:spcBef>
                <a:spcPts val="1000"/>
              </a:spcBef>
              <a:spcAft>
                <a:spcPts val="0"/>
              </a:spcAft>
              <a:buClr>
                <a:schemeClr val="dk1"/>
              </a:buClr>
              <a:buSzPts val="1100"/>
              <a:buFont typeface="Arial"/>
              <a:buNone/>
            </a:pPr>
            <a:r>
              <a:rPr lang="fi-FI" sz="2400"/>
              <a:t>Haastateltavan ääni ja kuva ovat suoria henkilötietoja. Tällöin tutkimuksessa, jossa näitä käsitellään (esim. haastattelussa kerätään tietoa), pitää noudattaa EU:n tietosuoja-asetusta ja laatia sen mukainen dokumentaatio (mm. tietosuojailmoitus, suostumukset, ennakkoarviointi riskeistä).</a:t>
            </a:r>
            <a:endParaRPr sz="2400"/>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Shape 443"/>
        <p:cNvGrpSpPr/>
        <p:nvPr/>
      </p:nvGrpSpPr>
      <p:grpSpPr>
        <a:xfrm>
          <a:off x="0" y="0"/>
          <a:ext cx="0" cy="0"/>
          <a:chOff x="0" y="0"/>
          <a:chExt cx="0" cy="0"/>
        </a:xfrm>
      </p:grpSpPr>
      <p:sp>
        <p:nvSpPr>
          <p:cNvPr id="444" name="Google Shape;444;p3"/>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Clr>
                <a:schemeClr val="dk1"/>
              </a:buClr>
              <a:buSzPts val="4400"/>
              <a:buFont typeface="Calibri"/>
              <a:buNone/>
            </a:pPr>
            <a:r>
              <a:rPr lang="fi-FI"/>
              <a:t>Erityiset henkilötietoryhmät</a:t>
            </a:r>
            <a:endParaRPr/>
          </a:p>
        </p:txBody>
      </p:sp>
      <p:sp>
        <p:nvSpPr>
          <p:cNvPr id="445" name="Google Shape;445;p3"/>
          <p:cNvSpPr txBox="1">
            <a:spLocks noGrp="1"/>
          </p:cNvSpPr>
          <p:nvPr>
            <p:ph type="body" idx="1"/>
          </p:nvPr>
        </p:nvSpPr>
        <p:spPr>
          <a:xfrm>
            <a:off x="838800" y="1825625"/>
            <a:ext cx="10771800" cy="4589100"/>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lnSpc>
                <a:spcPct val="100000"/>
              </a:lnSpc>
              <a:spcBef>
                <a:spcPts val="1000"/>
              </a:spcBef>
              <a:spcAft>
                <a:spcPts val="0"/>
              </a:spcAft>
              <a:buSzPts val="1800"/>
              <a:buNone/>
            </a:pPr>
            <a:r>
              <a:rPr lang="fi-FI" sz="2200" b="1"/>
              <a:t>Kysymys</a:t>
            </a:r>
            <a:r>
              <a:rPr lang="fi-FI" sz="2200"/>
              <a:t>: Kyseessä on haastattelututkimus, jonka aihe ei ole itsessään sensitiivinen, eikä pitäisi sisältää arkaluonteisia henkilötietoja. Haastattelutilanteessa kuitenkin tutkittava alkaa puhua erinäisiä arkaluonteisia henkilötietoja koskevia asioita itsestään. Miten pitäisi toimia?</a:t>
            </a:r>
            <a:endParaRPr sz="2200"/>
          </a:p>
          <a:p>
            <a:pPr marL="0" lvl="0" indent="0" algn="l" rtl="0">
              <a:lnSpc>
                <a:spcPct val="100000"/>
              </a:lnSpc>
              <a:spcBef>
                <a:spcPts val="1000"/>
              </a:spcBef>
              <a:spcAft>
                <a:spcPts val="0"/>
              </a:spcAft>
              <a:buSzPts val="1800"/>
              <a:buNone/>
            </a:pPr>
            <a:endParaRPr sz="2200"/>
          </a:p>
          <a:p>
            <a:pPr marL="0" lvl="0" indent="0" algn="l" rtl="0">
              <a:lnSpc>
                <a:spcPct val="100000"/>
              </a:lnSpc>
              <a:spcBef>
                <a:spcPts val="1000"/>
              </a:spcBef>
              <a:spcAft>
                <a:spcPts val="0"/>
              </a:spcAft>
              <a:buSzPts val="1800"/>
              <a:buNone/>
            </a:pPr>
            <a:r>
              <a:rPr lang="fi-FI" sz="2200" b="1"/>
              <a:t>Vastaus</a:t>
            </a:r>
            <a:r>
              <a:rPr lang="fi-FI" sz="2200"/>
              <a:t>: Näitä tilanteita ei voi ennakoida, joten aineistosta pitää mahdollisimman pian poistaa arkaluonteiset asiat ennen analyysiä. </a:t>
            </a:r>
            <a:endParaRPr sz="2200"/>
          </a:p>
          <a:p>
            <a:pPr marL="0" lvl="0" indent="0" algn="l" rtl="0">
              <a:lnSpc>
                <a:spcPct val="100000"/>
              </a:lnSpc>
              <a:spcBef>
                <a:spcPts val="0"/>
              </a:spcBef>
              <a:spcAft>
                <a:spcPts val="0"/>
              </a:spcAft>
              <a:buClr>
                <a:schemeClr val="dk1"/>
              </a:buClr>
              <a:buSzPts val="2323"/>
              <a:buFont typeface="Arial"/>
              <a:buNone/>
            </a:pPr>
            <a:endParaRPr sz="2200"/>
          </a:p>
          <a:p>
            <a:pPr marL="0" lvl="0" indent="0" algn="l" rtl="0">
              <a:lnSpc>
                <a:spcPct val="100000"/>
              </a:lnSpc>
              <a:spcBef>
                <a:spcPts val="0"/>
              </a:spcBef>
              <a:spcAft>
                <a:spcPts val="0"/>
              </a:spcAft>
              <a:buSzPts val="1100"/>
              <a:buNone/>
            </a:pPr>
            <a:r>
              <a:rPr lang="fi-FI" sz="2200"/>
              <a:t>Huomioitavaa: Henkilötietojen käsittelyä ohjaa minimoinnin periaate. Henkilötietojen on oltava asianmukaisia, olennaisia ja rajoitettuja siihen, mikä on tarpeellista suhteessa niihin tarkoituksiin, joita varten niitä käsitellään. </a:t>
            </a:r>
            <a:endParaRPr sz="2200"/>
          </a:p>
          <a:p>
            <a:pPr marL="0" lvl="0" indent="0" algn="l" rtl="0">
              <a:lnSpc>
                <a:spcPct val="100000"/>
              </a:lnSpc>
              <a:spcBef>
                <a:spcPts val="0"/>
              </a:spcBef>
              <a:spcAft>
                <a:spcPts val="0"/>
              </a:spcAft>
              <a:buSzPts val="1100"/>
              <a:buNone/>
            </a:pPr>
            <a:endParaRPr sz="2200"/>
          </a:p>
          <a:p>
            <a:pPr marL="0" lvl="0" indent="0" algn="l" rtl="0">
              <a:lnSpc>
                <a:spcPct val="100000"/>
              </a:lnSpc>
              <a:spcBef>
                <a:spcPts val="0"/>
              </a:spcBef>
              <a:spcAft>
                <a:spcPts val="0"/>
              </a:spcAft>
              <a:buSzPts val="1100"/>
              <a:buNone/>
            </a:pPr>
            <a:r>
              <a:rPr lang="fi-FI" sz="2200"/>
              <a:t>Kyselytutkimuksessa on kiinnitettävä erityistä huomiota siihen, ettei mahdollisesti vastausten kautta välittyviin erityisiin henkilötietoihin yhdisty tahattomasti suoria henkilötietoja, joiden avulla henkilöstä paljastuu arkaluonteisiakin tietoja.</a:t>
            </a:r>
            <a:endParaRPr sz="220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3"/>
        <p:cNvGrpSpPr/>
        <p:nvPr/>
      </p:nvGrpSpPr>
      <p:grpSpPr>
        <a:xfrm>
          <a:off x="0" y="0"/>
          <a:ext cx="0" cy="0"/>
          <a:chOff x="0" y="0"/>
          <a:chExt cx="0" cy="0"/>
        </a:xfrm>
      </p:grpSpPr>
      <p:sp>
        <p:nvSpPr>
          <p:cNvPr id="114" name="Google Shape;114;g22dde3f7883_1_5"/>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Tutkimusetiikka ja tietosuoja  </a:t>
            </a:r>
            <a:endParaRPr/>
          </a:p>
        </p:txBody>
      </p:sp>
      <p:sp>
        <p:nvSpPr>
          <p:cNvPr id="115" name="Google Shape;115;g22dde3f7883_1_5"/>
          <p:cNvSpPr txBox="1">
            <a:spLocks noGrp="1"/>
          </p:cNvSpPr>
          <p:nvPr>
            <p:ph type="body" idx="1"/>
          </p:nvPr>
        </p:nvSpPr>
        <p:spPr>
          <a:xfrm>
            <a:off x="838200" y="1825625"/>
            <a:ext cx="10515600" cy="4721700"/>
          </a:xfrm>
          <a:prstGeom prst="rect">
            <a:avLst/>
          </a:prstGeom>
          <a:noFill/>
          <a:ln>
            <a:noFill/>
          </a:ln>
        </p:spPr>
        <p:txBody>
          <a:bodyPr spcFirstLastPara="1" wrap="square" lIns="91425" tIns="45700" rIns="91425" bIns="45700" anchor="t" anchorCtr="0">
            <a:noAutofit/>
          </a:bodyPr>
          <a:lstStyle/>
          <a:p>
            <a:pPr marL="228600" lvl="0" indent="0" algn="l" rtl="0">
              <a:lnSpc>
                <a:spcPct val="100000"/>
              </a:lnSpc>
              <a:spcBef>
                <a:spcPts val="1200"/>
              </a:spcBef>
              <a:spcAft>
                <a:spcPts val="0"/>
              </a:spcAft>
              <a:buSzPts val="1362"/>
              <a:buNone/>
            </a:pPr>
            <a:r>
              <a:rPr lang="fi-FI" sz="2200"/>
              <a:t>Henkilötietojen käsittely tietosuojaperiaatteiden mukaisesti on keskeinen osa tutkimusetiikkaa: tutkimukseen osallistuvilta tulee saada eettinen suostumus osallistua tutkimukseen (eettinen suostumus), suostumus</a:t>
            </a:r>
            <a:r>
              <a:rPr lang="fi-FI" sz="22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2"/>
                  </a:ext>
                </a:extLst>
              </a:rPr>
              <a:t> käsitellä henkilötietoja (jos käsittely perustuu suostumukseen)</a:t>
            </a:r>
            <a:r>
              <a:rPr lang="fi-FI" sz="2200"/>
              <a:t> sekä suostumus aineiston mahdolliseen jatkokäyttöön. Katso lisää </a:t>
            </a:r>
            <a:r>
              <a:rPr lang="fi-FI" sz="2200" u="sng">
                <a:solidFill>
                  <a:schemeClr val="hlink"/>
                </a:solidFill>
                <a:hlinkClick r:id="rId3" action="ppaction://hlinksldjump"/>
              </a:rPr>
              <a:t>henkilötietojen käsittelyperusteesta</a:t>
            </a:r>
            <a:r>
              <a:rPr lang="fi-FI" sz="2200"/>
              <a:t>.</a:t>
            </a:r>
            <a:endParaRPr sz="2200"/>
          </a:p>
          <a:p>
            <a:pPr marL="228600" lvl="0" indent="0" algn="l" rtl="0">
              <a:lnSpc>
                <a:spcPct val="100000"/>
              </a:lnSpc>
              <a:spcBef>
                <a:spcPts val="1200"/>
              </a:spcBef>
              <a:spcAft>
                <a:spcPts val="0"/>
              </a:spcAft>
              <a:buSzPts val="1362"/>
              <a:buNone/>
            </a:pPr>
            <a:r>
              <a:rPr lang="fi-FI" sz="22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3"/>
                  </a:ext>
                </a:extLst>
              </a:rPr>
              <a:t>Tutkimusetiikka koskee kaikkea tutkimusta.</a:t>
            </a:r>
            <a:r>
              <a:rPr lang="fi-FI" sz="2200"/>
              <a:t> Se on erottamaton osa vastuullista tiedettä ja hyvää tieteellistä käytäntöä. Tutkimusetiikka ja hyvää tieteellistä käytäntöä ei voi käytännössä erottaa toisistaan.</a:t>
            </a:r>
            <a:endParaRPr sz="2200"/>
          </a:p>
          <a:p>
            <a:pPr marL="228600" lvl="0" indent="0" algn="l" rtl="0">
              <a:lnSpc>
                <a:spcPct val="100000"/>
              </a:lnSpc>
              <a:spcBef>
                <a:spcPts val="1200"/>
              </a:spcBef>
              <a:spcAft>
                <a:spcPts val="0"/>
              </a:spcAft>
              <a:buSzPts val="1362"/>
              <a:buNone/>
            </a:pPr>
            <a:r>
              <a:rPr lang="fi-FI" sz="2200"/>
              <a:t>Tutkimusetiikkaan kuuluvat rehellisyys, huolellisuus ja tarkkuus </a:t>
            </a:r>
            <a:r>
              <a:rPr lang="fi-FI" sz="2200" b="1"/>
              <a:t>tutkimuksen kaikissa vaiheissa</a:t>
            </a:r>
            <a:r>
              <a:rPr lang="fi-FI" sz="2200"/>
              <a:t> ja monin eri tavoin tutkimusaiheesta riippuen. Erityisen painoarvon eettiset kysymykset saavat silloin, kun tutkimus kohdistuu ihmisiin. </a:t>
            </a:r>
            <a:endParaRPr sz="2200"/>
          </a:p>
          <a:p>
            <a:pPr marL="228600" lvl="0" indent="0" algn="l" rtl="0">
              <a:lnSpc>
                <a:spcPct val="100000"/>
              </a:lnSpc>
              <a:spcBef>
                <a:spcPts val="1200"/>
              </a:spcBef>
              <a:spcAft>
                <a:spcPts val="0"/>
              </a:spcAft>
              <a:buSzPts val="1362"/>
              <a:buNone/>
            </a:pPr>
            <a:r>
              <a:rPr lang="fi-FI" sz="1800"/>
              <a:t>(Ks. Tutkimuseettisen neuvottelukunnan ohjeistus: </a:t>
            </a:r>
            <a:r>
              <a:rPr lang="fi-FI" sz="1800" u="sng">
                <a:solidFill>
                  <a:schemeClr val="hlink"/>
                </a:solidFill>
                <a:hlinkClick r:id="rId4"/>
              </a:rPr>
              <a:t>Eettinen ennakkoarviointi Suomessa | Tutkimuseettinen neuvottelukunta (tenk.fi)</a:t>
            </a:r>
            <a:r>
              <a:rPr lang="fi-FI" sz="1800"/>
              <a:t>)</a:t>
            </a:r>
            <a:endParaRPr sz="180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g22d8abd04a8_0_5"/>
          <p:cNvSpPr txBox="1">
            <a:spLocks noGrp="1"/>
          </p:cNvSpPr>
          <p:nvPr>
            <p:ph type="title"/>
          </p:nvPr>
        </p:nvSpPr>
        <p:spPr>
          <a:xfrm>
            <a:off x="839788"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Henkilötietojen käsittelyn eri </a:t>
            </a:r>
            <a:r>
              <a:rPr lang="fi-FI">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8"/>
                  </a:ext>
                </a:extLst>
              </a:rPr>
              <a:t>roolit</a:t>
            </a:r>
            <a:r>
              <a:rPr lang="fi-FI"/>
              <a:t> </a:t>
            </a:r>
            <a:endParaRPr/>
          </a:p>
        </p:txBody>
      </p:sp>
      <p:sp>
        <p:nvSpPr>
          <p:cNvPr id="451" name="Google Shape;451;g22d8abd04a8_0_5"/>
          <p:cNvSpPr txBox="1">
            <a:spLocks noGrp="1"/>
          </p:cNvSpPr>
          <p:nvPr>
            <p:ph type="body" idx="2"/>
          </p:nvPr>
        </p:nvSpPr>
        <p:spPr>
          <a:xfrm>
            <a:off x="838800" y="1825200"/>
            <a:ext cx="10768500" cy="49503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1000"/>
              </a:spcBef>
              <a:spcAft>
                <a:spcPts val="0"/>
              </a:spcAft>
              <a:buSzPts val="1800"/>
              <a:buNone/>
            </a:pPr>
            <a:r>
              <a:rPr lang="fi-FI" sz="2400" b="1"/>
              <a:t>Kysymys</a:t>
            </a:r>
            <a:r>
              <a:rPr lang="fi-FI" sz="2400"/>
              <a:t>: Mitä tarkoitetaan henkilötietojen käsittelijällä ja vastaanottajalla tietosuojailmoituksessa?</a:t>
            </a:r>
            <a:endParaRPr sz="2400"/>
          </a:p>
          <a:p>
            <a:pPr marL="0" lvl="0" indent="0" algn="l" rtl="0">
              <a:lnSpc>
                <a:spcPct val="100000"/>
              </a:lnSpc>
              <a:spcBef>
                <a:spcPts val="1000"/>
              </a:spcBef>
              <a:spcAft>
                <a:spcPts val="0"/>
              </a:spcAft>
              <a:buSzPts val="1800"/>
              <a:buNone/>
            </a:pPr>
            <a:endParaRPr sz="2400"/>
          </a:p>
          <a:p>
            <a:pPr marL="0" lvl="0" indent="0" algn="l" rtl="0">
              <a:lnSpc>
                <a:spcPct val="100000"/>
              </a:lnSpc>
              <a:spcBef>
                <a:spcPts val="1000"/>
              </a:spcBef>
              <a:spcAft>
                <a:spcPts val="0"/>
              </a:spcAft>
              <a:buSzPts val="1800"/>
              <a:buNone/>
            </a:pPr>
            <a:r>
              <a:rPr lang="fi-FI" sz="2400" b="1"/>
              <a:t>Vastaus</a:t>
            </a:r>
            <a:r>
              <a:rPr lang="fi-FI" sz="2400"/>
              <a:t>:  Henkilötietojen käsittelijä käsittelee henkilötietoja rekisterinpitäjän puolesta ja sen antamien ohjeiden mukaisesti. Esimerkiksi litteroinnin suorittava yritys on henkilötiedon käsittelijä.</a:t>
            </a:r>
            <a:endParaRPr sz="2400"/>
          </a:p>
          <a:p>
            <a:pPr marL="0" lvl="0" indent="0" algn="l" rtl="0">
              <a:lnSpc>
                <a:spcPct val="100000"/>
              </a:lnSpc>
              <a:spcBef>
                <a:spcPts val="1000"/>
              </a:spcBef>
              <a:spcAft>
                <a:spcPts val="0"/>
              </a:spcAft>
              <a:buSzPts val="1800"/>
              <a:buNone/>
            </a:pPr>
            <a:r>
              <a:rPr lang="fi-FI" sz="2400"/>
              <a:t>Vastaanottaja on henkilötietojen käsittelijää laajempi käsite. Vastaanottaja voi olla teknisen alustan tai pilvipalvelun tarjoaja, kuten Google tai Microsoft, jolle tiedot luovutetaan/siirretään tietoja tallennettaessa. Palveluntarjoaja voi käyttää alihankkijaa esimerkiksi tietojen varmuuskopioinnissa. Vrt. esim. CSC:n palveluissa CSC on aina henkilötietojen käsittelijän roolissa.</a:t>
            </a:r>
            <a:endParaRPr sz="2400"/>
          </a:p>
          <a:p>
            <a:pPr marL="0" lvl="0" indent="0" algn="l" rtl="0">
              <a:lnSpc>
                <a:spcPct val="90000"/>
              </a:lnSpc>
              <a:spcBef>
                <a:spcPts val="1000"/>
              </a:spcBef>
              <a:spcAft>
                <a:spcPts val="0"/>
              </a:spcAft>
              <a:buSzPts val="1800"/>
              <a:buNone/>
            </a:pPr>
            <a:endParaRPr>
              <a:latin typeface="Arial"/>
              <a:ea typeface="Arial"/>
              <a:cs typeface="Arial"/>
              <a:sym typeface="Arial"/>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Shape 455"/>
        <p:cNvGrpSpPr/>
        <p:nvPr/>
      </p:nvGrpSpPr>
      <p:grpSpPr>
        <a:xfrm>
          <a:off x="0" y="0"/>
          <a:ext cx="0" cy="0"/>
          <a:chOff x="0" y="0"/>
          <a:chExt cx="0" cy="0"/>
        </a:xfrm>
      </p:grpSpPr>
      <p:sp>
        <p:nvSpPr>
          <p:cNvPr id="456" name="Google Shape;456;g2bf34768eee_0_0"/>
          <p:cNvSpPr txBox="1">
            <a:spLocks noGrp="1"/>
          </p:cNvSpPr>
          <p:nvPr>
            <p:ph type="title"/>
          </p:nvPr>
        </p:nvSpPr>
        <p:spPr>
          <a:xfrm>
            <a:off x="839788"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fi-FI"/>
              <a:t>Tutkimuslupa (suostumus)  työpajassa </a:t>
            </a:r>
            <a:endParaRPr/>
          </a:p>
        </p:txBody>
      </p:sp>
      <p:sp>
        <p:nvSpPr>
          <p:cNvPr id="457" name="Google Shape;457;g2bf34768eee_0_0"/>
          <p:cNvSpPr txBox="1">
            <a:spLocks noGrp="1"/>
          </p:cNvSpPr>
          <p:nvPr>
            <p:ph type="body" idx="2"/>
          </p:nvPr>
        </p:nvSpPr>
        <p:spPr>
          <a:xfrm>
            <a:off x="838800" y="1825200"/>
            <a:ext cx="10583400" cy="3684600"/>
          </a:xfrm>
          <a:prstGeom prst="rect">
            <a:avLst/>
          </a:prstGeom>
        </p:spPr>
        <p:txBody>
          <a:bodyPr spcFirstLastPara="1" wrap="square" lIns="91425" tIns="45700" rIns="91425" bIns="45700" anchor="t" anchorCtr="0">
            <a:normAutofit/>
          </a:bodyPr>
          <a:lstStyle/>
          <a:p>
            <a:pPr marL="0" lvl="0" indent="0" algn="l" rtl="0">
              <a:spcBef>
                <a:spcPts val="1000"/>
              </a:spcBef>
              <a:spcAft>
                <a:spcPts val="0"/>
              </a:spcAft>
              <a:buNone/>
            </a:pPr>
            <a:r>
              <a:rPr lang="fi-FI" sz="2400" b="1"/>
              <a:t>Kysymys</a:t>
            </a:r>
            <a:r>
              <a:rPr lang="fi-FI" sz="2400"/>
              <a:t>: Työpajaan tai haastatteluun osallistuu henkilöitä avoimen kutsun perusteella eri organisaatioista. Tarvitaanko tutkimuslupaa ja jos tarvitaan, miten se kysytään?</a:t>
            </a:r>
            <a:endParaRPr sz="2400"/>
          </a:p>
          <a:p>
            <a:pPr marL="0" lvl="0" indent="0" algn="l" rtl="0">
              <a:spcBef>
                <a:spcPts val="1000"/>
              </a:spcBef>
              <a:spcAft>
                <a:spcPts val="0"/>
              </a:spcAft>
              <a:buNone/>
            </a:pPr>
            <a:endParaRPr sz="2400"/>
          </a:p>
          <a:p>
            <a:pPr marL="0" lvl="0" indent="0" algn="l" rtl="0">
              <a:spcBef>
                <a:spcPts val="1000"/>
              </a:spcBef>
              <a:spcAft>
                <a:spcPts val="0"/>
              </a:spcAft>
              <a:buNone/>
            </a:pPr>
            <a:r>
              <a:rPr lang="fi-FI" sz="2400" b="1"/>
              <a:t>Vastaus</a:t>
            </a:r>
            <a:r>
              <a:rPr lang="fi-FI" sz="2400"/>
              <a:t>: Tässä tapauksessa ei voi kysyä tutkimuslupaa. Osallistujilta pyydetään suostumus </a:t>
            </a:r>
            <a:r>
              <a:rPr lang="fi-FI" sz="24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19"/>
                  </a:ext>
                </a:extLst>
              </a:rPr>
              <a:t>työpajan alussa. </a:t>
            </a:r>
            <a:endParaRPr sz="240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Shape 461"/>
        <p:cNvGrpSpPr/>
        <p:nvPr/>
      </p:nvGrpSpPr>
      <p:grpSpPr>
        <a:xfrm>
          <a:off x="0" y="0"/>
          <a:ext cx="0" cy="0"/>
          <a:chOff x="0" y="0"/>
          <a:chExt cx="0" cy="0"/>
        </a:xfrm>
      </p:grpSpPr>
      <p:sp>
        <p:nvSpPr>
          <p:cNvPr id="462" name="Google Shape;462;g2bf34768eee_0_8"/>
          <p:cNvSpPr txBox="1">
            <a:spLocks noGrp="1"/>
          </p:cNvSpPr>
          <p:nvPr>
            <p:ph type="title"/>
          </p:nvPr>
        </p:nvSpPr>
        <p:spPr>
          <a:xfrm>
            <a:off x="839788"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fi-FI"/>
              <a:t>Anonyymi data ja informointi</a:t>
            </a:r>
            <a:endParaRPr/>
          </a:p>
        </p:txBody>
      </p:sp>
      <p:sp>
        <p:nvSpPr>
          <p:cNvPr id="463" name="Google Shape;463;g2bf34768eee_0_8"/>
          <p:cNvSpPr txBox="1">
            <a:spLocks noGrp="1"/>
          </p:cNvSpPr>
          <p:nvPr>
            <p:ph type="body" idx="2"/>
          </p:nvPr>
        </p:nvSpPr>
        <p:spPr>
          <a:xfrm>
            <a:off x="838800" y="1825200"/>
            <a:ext cx="11157300" cy="4989900"/>
          </a:xfrm>
          <a:prstGeom prst="rect">
            <a:avLst/>
          </a:prstGeom>
        </p:spPr>
        <p:txBody>
          <a:bodyPr spcFirstLastPara="1" wrap="square" lIns="91425" tIns="45700" rIns="91425" bIns="45700" anchor="t" anchorCtr="0">
            <a:normAutofit/>
          </a:bodyPr>
          <a:lstStyle/>
          <a:p>
            <a:pPr marL="0" lvl="0" indent="0" algn="l" rtl="0">
              <a:lnSpc>
                <a:spcPct val="100000"/>
              </a:lnSpc>
              <a:spcBef>
                <a:spcPts val="1000"/>
              </a:spcBef>
              <a:spcAft>
                <a:spcPts val="0"/>
              </a:spcAft>
              <a:buNone/>
            </a:pPr>
            <a:r>
              <a:rPr lang="fi-FI" sz="2400" b="1"/>
              <a:t>Kysymys</a:t>
            </a:r>
            <a:r>
              <a:rPr lang="fi-FI" sz="2400"/>
              <a:t>: Voiko anonyymin datan avata, kun avaamisesta ja jatkokäytöstä ei ole informoitu tutkittavia? </a:t>
            </a:r>
            <a:endParaRPr sz="2400"/>
          </a:p>
          <a:p>
            <a:pPr marL="0" lvl="0" indent="0" algn="l" rtl="0">
              <a:lnSpc>
                <a:spcPct val="100000"/>
              </a:lnSpc>
              <a:spcBef>
                <a:spcPts val="1000"/>
              </a:spcBef>
              <a:spcAft>
                <a:spcPts val="0"/>
              </a:spcAft>
              <a:buNone/>
            </a:pPr>
            <a:endParaRPr sz="2400"/>
          </a:p>
          <a:p>
            <a:pPr marL="0" lvl="0" indent="0" algn="l" rtl="0">
              <a:lnSpc>
                <a:spcPct val="100000"/>
              </a:lnSpc>
              <a:spcBef>
                <a:spcPts val="1000"/>
              </a:spcBef>
              <a:spcAft>
                <a:spcPts val="0"/>
              </a:spcAft>
              <a:buNone/>
            </a:pPr>
            <a:r>
              <a:rPr lang="fi-FI" sz="2400" b="1"/>
              <a:t>Vastaus</a:t>
            </a:r>
            <a:r>
              <a:rPr lang="fi-FI" sz="2400"/>
              <a:t>: Ei voi. </a:t>
            </a:r>
            <a:r>
              <a:rPr lang="fi-FI" sz="2400">
                <a:solidFill>
                  <a:srgbClr val="212121"/>
                </a:solidFill>
              </a:rPr>
              <a:t>Tietosuoja-asetus (2018) ja TENKin Eettiset periaatteet (2019) vahvistavat sen, että aineiston säilyttämisestä tutkimuksen päätyttyä anonyyminä jatkokäyttöä varten tulee aina informoida tutkittavia. Jos tätä ei ole tehty, aineistoa ei voi jatkokäyttää tai avata, vaikka aineisto olisikin anonyymiä.</a:t>
            </a:r>
            <a:endParaRPr sz="240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Shape 467"/>
        <p:cNvGrpSpPr/>
        <p:nvPr/>
      </p:nvGrpSpPr>
      <p:grpSpPr>
        <a:xfrm>
          <a:off x="0" y="0"/>
          <a:ext cx="0" cy="0"/>
          <a:chOff x="0" y="0"/>
          <a:chExt cx="0" cy="0"/>
        </a:xfrm>
      </p:grpSpPr>
      <p:sp>
        <p:nvSpPr>
          <p:cNvPr id="468" name="Google Shape;468;g2bf34768eee_0_17"/>
          <p:cNvSpPr txBox="1">
            <a:spLocks noGrp="1"/>
          </p:cNvSpPr>
          <p:nvPr>
            <p:ph type="title"/>
          </p:nvPr>
        </p:nvSpPr>
        <p:spPr>
          <a:xfrm>
            <a:off x="839788" y="365125"/>
            <a:ext cx="10515600" cy="1325700"/>
          </a:xfrm>
          <a:prstGeom prst="rect">
            <a:avLst/>
          </a:prstGeom>
        </p:spPr>
        <p:txBody>
          <a:bodyPr spcFirstLastPara="1" wrap="square" lIns="91425" tIns="45700" rIns="91425" bIns="45700" anchor="ctr" anchorCtr="0">
            <a:normAutofit/>
          </a:bodyPr>
          <a:lstStyle/>
          <a:p>
            <a:pPr marL="0" lvl="0" indent="0" algn="l" rtl="0">
              <a:spcBef>
                <a:spcPts val="0"/>
              </a:spcBef>
              <a:spcAft>
                <a:spcPts val="0"/>
              </a:spcAft>
              <a:buNone/>
            </a:pPr>
            <a:r>
              <a:rPr lang="fi-FI"/>
              <a:t>Aineistosta sitaattien nosto</a:t>
            </a:r>
            <a:endParaRPr/>
          </a:p>
        </p:txBody>
      </p:sp>
      <p:sp>
        <p:nvSpPr>
          <p:cNvPr id="469" name="Google Shape;469;g2bf34768eee_0_17"/>
          <p:cNvSpPr txBox="1">
            <a:spLocks noGrp="1"/>
          </p:cNvSpPr>
          <p:nvPr>
            <p:ph type="body" idx="2"/>
          </p:nvPr>
        </p:nvSpPr>
        <p:spPr>
          <a:xfrm>
            <a:off x="838800" y="1825200"/>
            <a:ext cx="10729800" cy="3684600"/>
          </a:xfrm>
          <a:prstGeom prst="rect">
            <a:avLst/>
          </a:prstGeom>
        </p:spPr>
        <p:txBody>
          <a:bodyPr spcFirstLastPara="1" wrap="square" lIns="91425" tIns="45700" rIns="91425" bIns="45700" anchor="t" anchorCtr="0">
            <a:normAutofit/>
          </a:bodyPr>
          <a:lstStyle/>
          <a:p>
            <a:pPr marL="0" lvl="0" indent="0" algn="l" rtl="0">
              <a:lnSpc>
                <a:spcPct val="100000"/>
              </a:lnSpc>
              <a:spcBef>
                <a:spcPts val="1000"/>
              </a:spcBef>
              <a:spcAft>
                <a:spcPts val="0"/>
              </a:spcAft>
              <a:buNone/>
            </a:pPr>
            <a:r>
              <a:rPr lang="fi-FI" sz="2400" b="1"/>
              <a:t>Kysymys</a:t>
            </a:r>
            <a:r>
              <a:rPr lang="fi-FI" sz="2400"/>
              <a:t>: Voiko aineistosta nostaa sitaatteja toimeksiantajan viestintään, jos tutkittavia ei ole informoitu tästä tutkimuksen alussa?</a:t>
            </a:r>
            <a:endParaRPr sz="2400"/>
          </a:p>
          <a:p>
            <a:pPr marL="0" lvl="0" indent="0" algn="l" rtl="0">
              <a:lnSpc>
                <a:spcPct val="100000"/>
              </a:lnSpc>
              <a:spcBef>
                <a:spcPts val="1000"/>
              </a:spcBef>
              <a:spcAft>
                <a:spcPts val="0"/>
              </a:spcAft>
              <a:buNone/>
            </a:pPr>
            <a:endParaRPr sz="2400"/>
          </a:p>
          <a:p>
            <a:pPr marL="0" lvl="0" indent="0" algn="l" rtl="0">
              <a:lnSpc>
                <a:spcPct val="100000"/>
              </a:lnSpc>
              <a:spcBef>
                <a:spcPts val="1000"/>
              </a:spcBef>
              <a:spcAft>
                <a:spcPts val="0"/>
              </a:spcAft>
              <a:buNone/>
            </a:pPr>
            <a:r>
              <a:rPr lang="fi-FI" sz="2400" b="1"/>
              <a:t>Vastaus</a:t>
            </a:r>
            <a:r>
              <a:rPr lang="fi-FI" sz="2400"/>
              <a:t>: </a:t>
            </a:r>
            <a:r>
              <a:rPr lang="fi-FI" sz="2400">
                <a:solidFill>
                  <a:srgbClr val="212121"/>
                </a:solidFill>
              </a:rPr>
              <a:t>Kun tutkittavia ei ole informoitu aineiston jatkokäytöstä, ei voida nostaa suoraan aineistosta sitaatteja, vaikka ne eivät sisällä henkilötietoja. Henkilöllä tulee olla käsitys, missä hänen sanomisiaan käytetään. </a:t>
            </a:r>
            <a:endParaRPr sz="2400">
              <a:solidFill>
                <a:srgbClr val="212121"/>
              </a:solidFill>
            </a:endParaRPr>
          </a:p>
          <a:p>
            <a:pPr marL="0" lvl="0" indent="0" algn="l" rtl="0">
              <a:lnSpc>
                <a:spcPct val="115000"/>
              </a:lnSpc>
              <a:spcBef>
                <a:spcPts val="0"/>
              </a:spcBef>
              <a:spcAft>
                <a:spcPts val="0"/>
              </a:spcAft>
              <a:buClr>
                <a:schemeClr val="dk1"/>
              </a:buClr>
              <a:buSzPts val="1100"/>
              <a:buFont typeface="Arial"/>
              <a:buNone/>
            </a:pPr>
            <a:r>
              <a:rPr lang="fi-FI" sz="1100">
                <a:solidFill>
                  <a:srgbClr val="212121"/>
                </a:solidFill>
              </a:rPr>
              <a: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19"/>
        <p:cNvGrpSpPr/>
        <p:nvPr/>
      </p:nvGrpSpPr>
      <p:grpSpPr>
        <a:xfrm>
          <a:off x="0" y="0"/>
          <a:ext cx="0" cy="0"/>
          <a:chOff x="0" y="0"/>
          <a:chExt cx="0" cy="0"/>
        </a:xfrm>
      </p:grpSpPr>
      <p:sp>
        <p:nvSpPr>
          <p:cNvPr id="120" name="Google Shape;120;g24458f4ce33_0_6"/>
          <p:cNvSpPr txBox="1">
            <a:spLocks noGrp="1"/>
          </p:cNvSpPr>
          <p:nvPr>
            <p:ph type="title"/>
          </p:nvPr>
        </p:nvSpPr>
        <p:spPr>
          <a:xfrm>
            <a:off x="838200" y="365125"/>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Sensitiiviset aiheet ja kohderyhmät </a:t>
            </a:r>
            <a:endParaRPr/>
          </a:p>
        </p:txBody>
      </p:sp>
      <p:sp>
        <p:nvSpPr>
          <p:cNvPr id="121" name="Google Shape;121;g24458f4ce33_0_6"/>
          <p:cNvSpPr txBox="1">
            <a:spLocks noGrp="1"/>
          </p:cNvSpPr>
          <p:nvPr>
            <p:ph type="body" idx="1"/>
          </p:nvPr>
        </p:nvSpPr>
        <p:spPr>
          <a:xfrm>
            <a:off x="838200" y="1825625"/>
            <a:ext cx="10515600" cy="5032500"/>
          </a:xfrm>
          <a:prstGeom prst="rect">
            <a:avLst/>
          </a:prstGeom>
          <a:noFill/>
          <a:ln>
            <a:noFill/>
          </a:ln>
        </p:spPr>
        <p:txBody>
          <a:bodyPr spcFirstLastPara="1" wrap="square" lIns="91425" tIns="45700" rIns="91425" bIns="45700" anchor="t" anchorCtr="0">
            <a:noAutofit/>
          </a:bodyPr>
          <a:lstStyle/>
          <a:p>
            <a:pPr marL="457200" lvl="0" indent="-349250" algn="l" rtl="0">
              <a:lnSpc>
                <a:spcPct val="100000"/>
              </a:lnSpc>
              <a:spcBef>
                <a:spcPts val="1000"/>
              </a:spcBef>
              <a:spcAft>
                <a:spcPts val="0"/>
              </a:spcAft>
              <a:buSzPts val="1900"/>
              <a:buChar char="●"/>
            </a:pPr>
            <a:r>
              <a:rPr lang="fi-FI" sz="1900"/>
              <a:t>Aiheena esimerkiksi</a:t>
            </a:r>
            <a:endParaRPr sz="1900"/>
          </a:p>
          <a:p>
            <a:pPr marL="914400" lvl="1" indent="-336550" algn="l" rtl="0">
              <a:lnSpc>
                <a:spcPct val="100000"/>
              </a:lnSpc>
              <a:spcBef>
                <a:spcPts val="0"/>
              </a:spcBef>
              <a:spcAft>
                <a:spcPts val="0"/>
              </a:spcAft>
              <a:buSzPts val="1700"/>
              <a:buChar char="○"/>
            </a:pPr>
            <a:r>
              <a:rPr lang="fi-FI" sz="1700"/>
              <a:t>rikosten uhrien sisarusten kokemukset</a:t>
            </a:r>
            <a:endParaRPr sz="1700"/>
          </a:p>
          <a:p>
            <a:pPr marL="914400" lvl="1" indent="-336550" algn="l" rtl="0">
              <a:lnSpc>
                <a:spcPct val="100000"/>
              </a:lnSpc>
              <a:spcBef>
                <a:spcPts val="0"/>
              </a:spcBef>
              <a:spcAft>
                <a:spcPts val="0"/>
              </a:spcAft>
              <a:buSzPts val="1700"/>
              <a:buChar char="○"/>
            </a:pPr>
            <a:r>
              <a:rPr lang="fi-FI" sz="1700"/>
              <a:t>kroonista rintasyöpää sairastavien henkilöiden kokemukset</a:t>
            </a:r>
            <a:endParaRPr sz="1700"/>
          </a:p>
          <a:p>
            <a:pPr marL="914400" lvl="1" indent="-336550" algn="l" rtl="0">
              <a:lnSpc>
                <a:spcPct val="100000"/>
              </a:lnSpc>
              <a:spcBef>
                <a:spcPts val="0"/>
              </a:spcBef>
              <a:spcAft>
                <a:spcPts val="0"/>
              </a:spcAft>
              <a:buSzPts val="1700"/>
              <a:buChar char="○"/>
            </a:pPr>
            <a:r>
              <a:rPr lang="fi-FI" sz="1700"/>
              <a:t>terveyteen liittyvät aiheet</a:t>
            </a:r>
            <a:endParaRPr sz="1700"/>
          </a:p>
          <a:p>
            <a:pPr marL="457200" lvl="0" indent="-349250" algn="l" rtl="0">
              <a:lnSpc>
                <a:spcPct val="100000"/>
              </a:lnSpc>
              <a:spcBef>
                <a:spcPts val="0"/>
              </a:spcBef>
              <a:spcAft>
                <a:spcPts val="0"/>
              </a:spcAft>
              <a:buSzPts val="1900"/>
              <a:buChar char="●"/>
            </a:pPr>
            <a:r>
              <a:rPr lang="fi-FI" sz="1900"/>
              <a:t>Kohderyhmänä haavoittuvassa asemassa olevat henkilöt tai ryhmät, </a:t>
            </a:r>
            <a:r>
              <a:rPr lang="fi-FI" sz="1900">
                <a:extLst>
                  <a: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textRoundtripDataId="4"/>
                  </a:ext>
                </a:extLst>
              </a:rPr>
              <a:t>esimerkiksi</a:t>
            </a:r>
            <a:endParaRPr sz="1900"/>
          </a:p>
          <a:p>
            <a:pPr marL="914400" lvl="1" indent="-336550" algn="l" rtl="0">
              <a:lnSpc>
                <a:spcPct val="100000"/>
              </a:lnSpc>
              <a:spcBef>
                <a:spcPts val="0"/>
              </a:spcBef>
              <a:spcAft>
                <a:spcPts val="0"/>
              </a:spcAft>
              <a:buSzPts val="1700"/>
              <a:buChar char="○"/>
            </a:pPr>
            <a:r>
              <a:rPr lang="fi-FI" sz="1700"/>
              <a:t>pakolaistaustaiset maahanmuuttajat</a:t>
            </a:r>
            <a:endParaRPr sz="1700"/>
          </a:p>
          <a:p>
            <a:pPr marL="914400" lvl="1" indent="-336550" algn="l" rtl="0">
              <a:lnSpc>
                <a:spcPct val="100000"/>
              </a:lnSpc>
              <a:spcBef>
                <a:spcPts val="0"/>
              </a:spcBef>
              <a:spcAft>
                <a:spcPts val="0"/>
              </a:spcAft>
              <a:buSzPts val="1700"/>
              <a:buChar char="○"/>
            </a:pPr>
            <a:r>
              <a:rPr lang="fi-FI" sz="1700"/>
              <a:t>lapset ja vanhukset</a:t>
            </a:r>
            <a:endParaRPr sz="1700"/>
          </a:p>
          <a:p>
            <a:pPr marL="0" lvl="0" indent="0" algn="l" rtl="0">
              <a:lnSpc>
                <a:spcPct val="100000"/>
              </a:lnSpc>
              <a:spcBef>
                <a:spcPts val="1000"/>
              </a:spcBef>
              <a:spcAft>
                <a:spcPts val="0"/>
              </a:spcAft>
              <a:buSzPts val="2571"/>
              <a:buNone/>
            </a:pPr>
            <a:r>
              <a:rPr lang="fi-FI" sz="1900" b="1"/>
              <a:t>→ Pohdittava:</a:t>
            </a:r>
            <a:endParaRPr sz="1900" b="1"/>
          </a:p>
          <a:p>
            <a:pPr marL="457200" lvl="0" indent="-349250" algn="l" rtl="0">
              <a:lnSpc>
                <a:spcPct val="100000"/>
              </a:lnSpc>
              <a:spcBef>
                <a:spcPts val="1000"/>
              </a:spcBef>
              <a:spcAft>
                <a:spcPts val="0"/>
              </a:spcAft>
              <a:buSzPts val="1900"/>
              <a:buChar char="●"/>
            </a:pPr>
            <a:r>
              <a:rPr lang="fi-FI" sz="1900"/>
              <a:t>Soveltuuko opinnäytetyön aiheeksi?</a:t>
            </a:r>
            <a:endParaRPr sz="1900"/>
          </a:p>
          <a:p>
            <a:pPr marL="914400" lvl="1" indent="-336550" algn="l" rtl="0">
              <a:lnSpc>
                <a:spcPct val="100000"/>
              </a:lnSpc>
              <a:spcBef>
                <a:spcPts val="500"/>
              </a:spcBef>
              <a:spcAft>
                <a:spcPts val="0"/>
              </a:spcAft>
              <a:buSzPts val="1700"/>
              <a:buChar char="○"/>
            </a:pPr>
            <a:r>
              <a:rPr lang="fi-FI" sz="1700"/>
              <a:t>tutkimuksesta tai sen tuloksista mahdollisesti koituva haitta tutkittaville</a:t>
            </a:r>
            <a:endParaRPr sz="1700"/>
          </a:p>
          <a:p>
            <a:pPr marL="914400" lvl="1" indent="-336550" algn="l" rtl="0">
              <a:lnSpc>
                <a:spcPct val="100000"/>
              </a:lnSpc>
              <a:spcBef>
                <a:spcPts val="500"/>
              </a:spcBef>
              <a:spcAft>
                <a:spcPts val="0"/>
              </a:spcAft>
              <a:buSzPts val="1700"/>
              <a:buChar char="○"/>
            </a:pPr>
            <a:r>
              <a:rPr lang="fi-FI" sz="1700"/>
              <a:t>oikeutus ja perusteet henkilötietojen keruulle ja käsittelylle</a:t>
            </a:r>
            <a:endParaRPr sz="1700"/>
          </a:p>
          <a:p>
            <a:pPr marL="914400" lvl="1" indent="-336550" algn="l" rtl="0">
              <a:lnSpc>
                <a:spcPct val="100000"/>
              </a:lnSpc>
              <a:spcBef>
                <a:spcPts val="500"/>
              </a:spcBef>
              <a:spcAft>
                <a:spcPts val="0"/>
              </a:spcAft>
              <a:buSzPts val="1700"/>
              <a:buChar char="○"/>
            </a:pPr>
            <a:r>
              <a:rPr lang="fi-FI" sz="1700"/>
              <a:t>mahdollinen tarve eettiseen ennakkoarviointiin</a:t>
            </a:r>
            <a:endParaRPr sz="1700"/>
          </a:p>
          <a:p>
            <a:pPr marL="457200" lvl="0" indent="-349250" algn="l" rtl="0">
              <a:lnSpc>
                <a:spcPct val="100000"/>
              </a:lnSpc>
              <a:spcBef>
                <a:spcPts val="1000"/>
              </a:spcBef>
              <a:spcAft>
                <a:spcPts val="0"/>
              </a:spcAft>
              <a:buSzPts val="1900"/>
              <a:buChar char="●"/>
            </a:pPr>
            <a:r>
              <a:rPr lang="fi-FI" sz="1900"/>
              <a:t>Riittävätkö opiskelijan taidot?</a:t>
            </a:r>
            <a:endParaRPr sz="1900"/>
          </a:p>
          <a:p>
            <a:pPr marL="914400" lvl="1" indent="-336550" algn="l" rtl="0">
              <a:lnSpc>
                <a:spcPct val="100000"/>
              </a:lnSpc>
              <a:spcBef>
                <a:spcPts val="500"/>
              </a:spcBef>
              <a:spcAft>
                <a:spcPts val="0"/>
              </a:spcAft>
              <a:buSzPts val="1700"/>
              <a:buChar char="○"/>
            </a:pPr>
            <a:r>
              <a:rPr lang="fi-FI" sz="1700"/>
              <a:t>tutkimuksen suunnittelu, toteutus ja raportointi</a:t>
            </a:r>
            <a:endParaRPr sz="1700"/>
          </a:p>
          <a:p>
            <a:pPr marL="914400" lvl="1" indent="-336550" algn="l" rtl="0">
              <a:lnSpc>
                <a:spcPct val="100000"/>
              </a:lnSpc>
              <a:spcBef>
                <a:spcPts val="500"/>
              </a:spcBef>
              <a:spcAft>
                <a:spcPts val="0"/>
              </a:spcAft>
              <a:buSzPts val="1700"/>
              <a:buChar char="○"/>
            </a:pPr>
            <a:r>
              <a:rPr lang="fi-FI" sz="1700"/>
              <a:t>tutkimus- ja arviointimenetelmien taidot</a:t>
            </a:r>
            <a:endParaRPr sz="17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g2a6be6b96bb_6_0"/>
          <p:cNvSpPr txBox="1">
            <a:spLocks noGrp="1"/>
          </p:cNvSpPr>
          <p:nvPr>
            <p:ph type="title"/>
          </p:nvPr>
        </p:nvSpPr>
        <p:spPr>
          <a:xfrm>
            <a:off x="899800" y="77650"/>
            <a:ext cx="105156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Tietosuojaohjeistukseen tutustuminen</a:t>
            </a:r>
            <a:endParaRPr/>
          </a:p>
        </p:txBody>
      </p:sp>
      <p:sp>
        <p:nvSpPr>
          <p:cNvPr id="127" name="Google Shape;127;g2a6be6b96bb_6_0"/>
          <p:cNvSpPr txBox="1">
            <a:spLocks noGrp="1"/>
          </p:cNvSpPr>
          <p:nvPr>
            <p:ph type="body" idx="1"/>
          </p:nvPr>
        </p:nvSpPr>
        <p:spPr>
          <a:xfrm>
            <a:off x="324875" y="1545100"/>
            <a:ext cx="7426200" cy="4994400"/>
          </a:xfrm>
          <a:prstGeom prst="rect">
            <a:avLst/>
          </a:prstGeom>
          <a:noFill/>
          <a:ln>
            <a:noFill/>
          </a:ln>
        </p:spPr>
        <p:txBody>
          <a:bodyPr spcFirstLastPara="1" wrap="square" lIns="91425" tIns="45700" rIns="91425" bIns="45700" anchor="t" anchorCtr="0">
            <a:noAutofit/>
          </a:bodyPr>
          <a:lstStyle/>
          <a:p>
            <a:pPr marL="457200" lvl="0" indent="-361950" algn="l" rtl="0">
              <a:lnSpc>
                <a:spcPct val="100000"/>
              </a:lnSpc>
              <a:spcBef>
                <a:spcPts val="0"/>
              </a:spcBef>
              <a:spcAft>
                <a:spcPts val="0"/>
              </a:spcAft>
              <a:buSzPts val="2100"/>
              <a:buChar char="●"/>
            </a:pPr>
            <a:r>
              <a:rPr lang="fi-FI" sz="2100"/>
              <a:t>Henkilötietojen pysyminen suojattuna on jokaisen perusoikeus. Henkilötietojen käsittelyyn on aina oltava syy ja perustelu, joka pohjautuu lainsäädäntöön. Tämä koskee myös opiskelijaa, jos hän käsittelee opinnäytetyössään henkilötietoja. </a:t>
            </a:r>
            <a:endParaRPr sz="2100"/>
          </a:p>
          <a:p>
            <a:pPr marL="457200" lvl="0" indent="-361950" algn="l" rtl="0">
              <a:lnSpc>
                <a:spcPct val="100000"/>
              </a:lnSpc>
              <a:spcBef>
                <a:spcPts val="0"/>
              </a:spcBef>
              <a:spcAft>
                <a:spcPts val="0"/>
              </a:spcAft>
              <a:buSzPts val="2100"/>
              <a:buChar char="●"/>
            </a:pPr>
            <a:r>
              <a:rPr lang="fi-FI" sz="2100"/>
              <a:t>Keskeisimmät henkilötietojen käsittelyä koskevat säädökset ovat </a:t>
            </a:r>
            <a:endParaRPr sz="2100"/>
          </a:p>
          <a:p>
            <a:pPr marL="914400" lvl="1" indent="-349250" algn="l" rtl="0">
              <a:lnSpc>
                <a:spcPct val="100000"/>
              </a:lnSpc>
              <a:spcBef>
                <a:spcPts val="0"/>
              </a:spcBef>
              <a:spcAft>
                <a:spcPts val="0"/>
              </a:spcAft>
              <a:buSzPts val="1900"/>
              <a:buChar char="○"/>
            </a:pPr>
            <a:r>
              <a:rPr lang="fi-FI" sz="1900"/>
              <a:t>EU:n yleinen tietosuoja-asetus (EU 2016/679, General Data Protection Regulation eli </a:t>
            </a:r>
            <a:r>
              <a:rPr lang="fi-FI" sz="1900" b="1"/>
              <a:t>GDPR</a:t>
            </a:r>
            <a:r>
              <a:rPr lang="fi-FI" sz="1900"/>
              <a:t>) </a:t>
            </a:r>
            <a:endParaRPr sz="1900"/>
          </a:p>
          <a:p>
            <a:pPr marL="914400" lvl="1" indent="-349250" algn="l" rtl="0">
              <a:lnSpc>
                <a:spcPct val="100000"/>
              </a:lnSpc>
              <a:spcBef>
                <a:spcPts val="0"/>
              </a:spcBef>
              <a:spcAft>
                <a:spcPts val="0"/>
              </a:spcAft>
              <a:buSzPts val="1900"/>
              <a:buChar char="○"/>
            </a:pPr>
            <a:r>
              <a:rPr lang="fi-FI" sz="1900"/>
              <a:t>yleistä tietosuoja-asetusta täydentävä kansallinen </a:t>
            </a:r>
            <a:r>
              <a:rPr lang="fi-FI" sz="1900" b="1"/>
              <a:t>tietosuojalaki </a:t>
            </a:r>
            <a:r>
              <a:rPr lang="fi-FI" sz="1900"/>
              <a:t>(1050/2018)</a:t>
            </a:r>
            <a:endParaRPr sz="1900"/>
          </a:p>
          <a:p>
            <a:pPr marL="457200" lvl="0" indent="-361950" algn="l" rtl="0">
              <a:lnSpc>
                <a:spcPct val="100000"/>
              </a:lnSpc>
              <a:spcBef>
                <a:spcPts val="0"/>
              </a:spcBef>
              <a:spcAft>
                <a:spcPts val="0"/>
              </a:spcAft>
              <a:buSzPts val="2100"/>
              <a:buChar char="●"/>
            </a:pPr>
            <a:r>
              <a:rPr lang="fi-FI" sz="2100"/>
              <a:t>Ohjaa opiskelija tutustumaan organisaation valmiisiin lomakepohjiin ja ohjeistuksiin tietosuojasta ja henkilötietojen käsittelystä. </a:t>
            </a:r>
            <a:endParaRPr sz="2100"/>
          </a:p>
          <a:p>
            <a:pPr marL="457200" lvl="0" indent="-361950" algn="l" rtl="0">
              <a:lnSpc>
                <a:spcPct val="100000"/>
              </a:lnSpc>
              <a:spcBef>
                <a:spcPts val="0"/>
              </a:spcBef>
              <a:spcAft>
                <a:spcPts val="0"/>
              </a:spcAft>
              <a:buSzPts val="2100"/>
              <a:buChar char="●"/>
            </a:pPr>
            <a:r>
              <a:rPr lang="fi-FI" sz="2100"/>
              <a:t>Lisätietoja on saatavilla kattavasti </a:t>
            </a:r>
            <a:r>
              <a:rPr lang="fi-FI" sz="2100" u="sng">
                <a:solidFill>
                  <a:schemeClr val="hlink"/>
                </a:solidFill>
                <a:hlinkClick r:id="rId3"/>
              </a:rPr>
              <a:t>Tietosuojavaltuutetun sivuilta</a:t>
            </a:r>
            <a:r>
              <a:rPr lang="fi-FI" sz="2100"/>
              <a:t>. </a:t>
            </a:r>
            <a:endParaRPr sz="2100"/>
          </a:p>
        </p:txBody>
      </p:sp>
      <p:sp>
        <p:nvSpPr>
          <p:cNvPr id="128" name="Google Shape;128;g2a6be6b96bb_6_0"/>
          <p:cNvSpPr txBox="1"/>
          <p:nvPr/>
        </p:nvSpPr>
        <p:spPr>
          <a:xfrm>
            <a:off x="7905150" y="1854350"/>
            <a:ext cx="3870600" cy="1431000"/>
          </a:xfrm>
          <a:prstGeom prst="rect">
            <a:avLst/>
          </a:prstGeom>
          <a:noFill/>
          <a:ln w="9525" cap="flat" cmpd="sng">
            <a:solidFill>
              <a:schemeClr val="dk1"/>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1000"/>
              </a:spcAft>
              <a:buClr>
                <a:srgbClr val="000000"/>
              </a:buClr>
              <a:buSzPts val="1600"/>
              <a:buFont typeface="Arial"/>
              <a:buNone/>
            </a:pPr>
            <a:r>
              <a:rPr lang="fi-FI" sz="1900" b="1" i="0" u="none" strike="noStrike" cap="none">
                <a:solidFill>
                  <a:schemeClr val="dk1"/>
                </a:solidFill>
                <a:latin typeface="Calibri"/>
                <a:ea typeface="Calibri"/>
                <a:cs typeface="Calibri"/>
                <a:sym typeface="Calibri"/>
              </a:rPr>
              <a:t>Henkilötietoja </a:t>
            </a:r>
            <a:r>
              <a:rPr lang="fi-FI" sz="1900" b="0" i="0" u="none" strike="noStrike" cap="none">
                <a:solidFill>
                  <a:schemeClr val="dk1"/>
                </a:solidFill>
                <a:latin typeface="Calibri"/>
                <a:ea typeface="Calibri"/>
                <a:cs typeface="Calibri"/>
                <a:sym typeface="Calibri"/>
              </a:rPr>
              <a:t>ovat kaikki tiedot, jotka liittyvät tunnistettuun tai tunnistettavissa olevaan elävään henkilöön. (</a:t>
            </a:r>
            <a:r>
              <a:rPr lang="fi-FI" sz="1900" b="0" i="0" u="sng" strike="noStrike" cap="none">
                <a:solidFill>
                  <a:schemeClr val="hlink"/>
                </a:solidFill>
                <a:latin typeface="Calibri"/>
                <a:ea typeface="Calibri"/>
                <a:cs typeface="Calibri"/>
                <a:sym typeface="Calibri"/>
                <a:hlinkClick r:id="rId4" action="ppaction://hlinksldjump"/>
              </a:rPr>
              <a:t>linkki diaan</a:t>
            </a:r>
            <a:r>
              <a:rPr lang="fi-FI" sz="1900" b="0" i="0" u="none" strike="noStrike" cap="none">
                <a:solidFill>
                  <a:schemeClr val="dk1"/>
                </a:solidFill>
                <a:latin typeface="Calibri"/>
                <a:ea typeface="Calibri"/>
                <a:cs typeface="Calibri"/>
                <a:sym typeface="Calibri"/>
              </a:rPr>
              <a:t>)</a:t>
            </a:r>
            <a:endParaRPr sz="1900" b="0" i="0" u="none" strike="noStrike" cap="none">
              <a:solidFill>
                <a:schemeClr val="dk1"/>
              </a:solidFill>
              <a:latin typeface="Calibri"/>
              <a:ea typeface="Calibri"/>
              <a:cs typeface="Calibri"/>
              <a:sym typeface="Calibri"/>
            </a:endParaRPr>
          </a:p>
        </p:txBody>
      </p:sp>
      <p:sp>
        <p:nvSpPr>
          <p:cNvPr id="129" name="Google Shape;129;g2a6be6b96bb_6_0"/>
          <p:cNvSpPr txBox="1"/>
          <p:nvPr/>
        </p:nvSpPr>
        <p:spPr>
          <a:xfrm>
            <a:off x="7905150" y="3511150"/>
            <a:ext cx="3870600" cy="10623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1000"/>
              </a:spcAft>
              <a:buClr>
                <a:srgbClr val="000000"/>
              </a:buClr>
              <a:buSzPts val="1600"/>
              <a:buFont typeface="Arial"/>
              <a:buNone/>
            </a:pPr>
            <a:r>
              <a:rPr lang="fi-FI" sz="1900" b="1" i="0" u="none" strike="noStrike" cap="none">
                <a:solidFill>
                  <a:schemeClr val="dk1"/>
                </a:solidFill>
                <a:latin typeface="Calibri"/>
                <a:ea typeface="Calibri"/>
                <a:cs typeface="Calibri"/>
                <a:sym typeface="Calibri"/>
              </a:rPr>
              <a:t>Henkilötietojen käsittely </a:t>
            </a:r>
            <a:r>
              <a:rPr lang="fi-FI" sz="1900" b="0" i="0" u="none" strike="noStrike" cap="none">
                <a:solidFill>
                  <a:schemeClr val="dk1"/>
                </a:solidFill>
                <a:latin typeface="Calibri"/>
                <a:ea typeface="Calibri"/>
                <a:cs typeface="Calibri"/>
                <a:sym typeface="Calibri"/>
              </a:rPr>
              <a:t>tarkoittaa kaikkia henkilötietoihin kohdistettavia toimia. (</a:t>
            </a:r>
            <a:r>
              <a:rPr lang="fi-FI" sz="1900" b="0" i="0" u="sng" strike="noStrike" cap="none">
                <a:solidFill>
                  <a:schemeClr val="hlink"/>
                </a:solidFill>
                <a:latin typeface="Calibri"/>
                <a:ea typeface="Calibri"/>
                <a:cs typeface="Calibri"/>
                <a:sym typeface="Calibri"/>
                <a:hlinkClick r:id="rId4" action="ppaction://hlinksldjump"/>
              </a:rPr>
              <a:t>linkki diaan</a:t>
            </a:r>
            <a:r>
              <a:rPr lang="fi-FI" sz="1900" b="0" i="0" u="none" strike="noStrike" cap="none">
                <a:solidFill>
                  <a:schemeClr val="dk1"/>
                </a:solidFill>
                <a:latin typeface="Calibri"/>
                <a:ea typeface="Calibri"/>
                <a:cs typeface="Calibri"/>
                <a:sym typeface="Calibri"/>
              </a:rPr>
              <a:t>)</a:t>
            </a:r>
            <a:endParaRPr sz="1900" b="0" i="0" u="none" strike="noStrike" cap="none">
              <a:solidFill>
                <a:schemeClr val="dk1"/>
              </a:solidFill>
              <a:latin typeface="Calibri"/>
              <a:ea typeface="Calibri"/>
              <a:cs typeface="Calibri"/>
              <a:sym typeface="Calibri"/>
            </a:endParaRPr>
          </a:p>
        </p:txBody>
      </p:sp>
      <p:sp>
        <p:nvSpPr>
          <p:cNvPr id="130" name="Google Shape;130;g2a6be6b96bb_6_0"/>
          <p:cNvSpPr txBox="1"/>
          <p:nvPr/>
        </p:nvSpPr>
        <p:spPr>
          <a:xfrm>
            <a:off x="7905150" y="4799175"/>
            <a:ext cx="3911700" cy="1104000"/>
          </a:xfrm>
          <a:prstGeom prst="rect">
            <a:avLst/>
          </a:prstGeom>
          <a:no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marR="0" lvl="0" indent="0" algn="l" rtl="0">
              <a:lnSpc>
                <a:spcPct val="100000"/>
              </a:lnSpc>
              <a:spcBef>
                <a:spcPts val="0"/>
              </a:spcBef>
              <a:spcAft>
                <a:spcPts val="1000"/>
              </a:spcAft>
              <a:buClr>
                <a:srgbClr val="000000"/>
              </a:buClr>
              <a:buSzPts val="1600"/>
              <a:buFont typeface="Arial"/>
              <a:buNone/>
            </a:pPr>
            <a:r>
              <a:rPr lang="fi-FI" sz="1900" b="1" i="0" u="none" strike="noStrike" cap="none">
                <a:solidFill>
                  <a:schemeClr val="dk1"/>
                </a:solidFill>
                <a:latin typeface="Calibri"/>
                <a:ea typeface="Calibri"/>
                <a:cs typeface="Calibri"/>
                <a:sym typeface="Calibri"/>
              </a:rPr>
              <a:t>Tietosuojailmoituksessa </a:t>
            </a:r>
            <a:r>
              <a:rPr lang="fi-FI" sz="1900" b="0" i="0" u="none" strike="noStrike" cap="none">
                <a:solidFill>
                  <a:schemeClr val="dk1"/>
                </a:solidFill>
                <a:latin typeface="Calibri"/>
                <a:ea typeface="Calibri"/>
                <a:cs typeface="Calibri"/>
                <a:sym typeface="Calibri"/>
              </a:rPr>
              <a:t>kerrotaan tutkittaville henkilöille henkilötietojen käsittelystä (tutkittavien informointi).</a:t>
            </a:r>
            <a:endParaRPr sz="1900" b="0" i="0" u="none" strike="noStrike" cap="none">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Google Shape;135;g281164bff8f_0_988"/>
          <p:cNvSpPr txBox="1">
            <a:spLocks noGrp="1"/>
          </p:cNvSpPr>
          <p:nvPr>
            <p:ph type="title"/>
          </p:nvPr>
        </p:nvSpPr>
        <p:spPr>
          <a:xfrm>
            <a:off x="626250" y="365125"/>
            <a:ext cx="11272800" cy="1325700"/>
          </a:xfrm>
          <a:prstGeom prst="rect">
            <a:avLst/>
          </a:prstGeom>
          <a:noFill/>
          <a:ln>
            <a:noFill/>
          </a:ln>
        </p:spPr>
        <p:txBody>
          <a:bodyPr spcFirstLastPara="1" wrap="square" lIns="91425" tIns="45700" rIns="91425" bIns="45700" anchor="ctr" anchorCtr="0">
            <a:normAutofit/>
          </a:bodyPr>
          <a:lstStyle/>
          <a:p>
            <a:pPr marL="0" lvl="0" indent="0" algn="l" rtl="0">
              <a:lnSpc>
                <a:spcPct val="90000"/>
              </a:lnSpc>
              <a:spcBef>
                <a:spcPts val="0"/>
              </a:spcBef>
              <a:spcAft>
                <a:spcPts val="0"/>
              </a:spcAft>
              <a:buSzPts val="1800"/>
              <a:buNone/>
            </a:pPr>
            <a:r>
              <a:rPr lang="fi-FI"/>
              <a:t>Opinnäytetyön aineistonhallinnan suunnittelu</a:t>
            </a:r>
            <a:endParaRPr/>
          </a:p>
        </p:txBody>
      </p:sp>
      <p:sp>
        <p:nvSpPr>
          <p:cNvPr id="136" name="Google Shape;136;g281164bff8f_0_988"/>
          <p:cNvSpPr txBox="1">
            <a:spLocks noGrp="1"/>
          </p:cNvSpPr>
          <p:nvPr>
            <p:ph type="body" idx="1"/>
          </p:nvPr>
        </p:nvSpPr>
        <p:spPr>
          <a:xfrm>
            <a:off x="838800" y="1825625"/>
            <a:ext cx="10974600" cy="4957200"/>
          </a:xfrm>
          <a:prstGeom prst="rect">
            <a:avLst/>
          </a:prstGeom>
          <a:noFill/>
          <a:ln>
            <a:noFill/>
          </a:ln>
        </p:spPr>
        <p:txBody>
          <a:bodyPr spcFirstLastPara="1" wrap="square" lIns="91425" tIns="45700" rIns="91425" bIns="45700" anchor="t" anchorCtr="0">
            <a:normAutofit/>
          </a:bodyPr>
          <a:lstStyle/>
          <a:p>
            <a:pPr marL="457200" marR="0" lvl="0" indent="-381056" algn="l" rtl="0">
              <a:lnSpc>
                <a:spcPct val="80000"/>
              </a:lnSpc>
              <a:spcBef>
                <a:spcPts val="0"/>
              </a:spcBef>
              <a:spcAft>
                <a:spcPts val="0"/>
              </a:spcAft>
              <a:buSzPts val="2400"/>
              <a:buChar char="●"/>
            </a:pPr>
            <a:r>
              <a:rPr lang="fi-FI" sz="2400"/>
              <a:t>Tutkimussuunnitelma tai aineistonhallintasuunnitelma sisältää kuvauksen siitä, miten henkilötietoja tullaan käsittelemään opinnäytetyöprosessin eri vaiheissa.</a:t>
            </a:r>
            <a:endParaRPr sz="2400"/>
          </a:p>
          <a:p>
            <a:pPr marL="457200" marR="0" lvl="0" indent="-381056" algn="l" rtl="0">
              <a:lnSpc>
                <a:spcPct val="80000"/>
              </a:lnSpc>
              <a:spcBef>
                <a:spcPts val="0"/>
              </a:spcBef>
              <a:spcAft>
                <a:spcPts val="0"/>
              </a:spcAft>
              <a:buSzPts val="2400"/>
              <a:buChar char="●"/>
            </a:pPr>
            <a:r>
              <a:rPr lang="fi-FI" sz="2400"/>
              <a:t>Opiskelijan kannattaa tehdä aineistonhallintasuunnitelma aina, vaikka se ei olisi pakollista.  Se auttaa opiskelijaa hahmottamaan ja dokumentoimaan tietosuojaan liittyvät toimenpiteet. </a:t>
            </a:r>
            <a:endParaRPr sz="2400"/>
          </a:p>
          <a:p>
            <a:pPr marL="457200" lvl="0" indent="-381056" algn="l" rtl="0">
              <a:lnSpc>
                <a:spcPct val="80000"/>
              </a:lnSpc>
              <a:spcBef>
                <a:spcPts val="0"/>
              </a:spcBef>
              <a:spcAft>
                <a:spcPts val="0"/>
              </a:spcAft>
              <a:buSzPts val="2400"/>
              <a:buChar char="●"/>
            </a:pPr>
            <a:r>
              <a:rPr lang="fi-FI" sz="2400"/>
              <a:t>Suunnitteluvaiheessa pitää miettiä, millaisia henkilötietoja opinnäytetyössä kerätään. Mitä enemmän haittaa tutkittavalle on henkilötietojen paljastumisesta ulkopuoliselle, sitä enemmän vaaditaan huolellisuutta.</a:t>
            </a:r>
            <a:endParaRPr sz="2400"/>
          </a:p>
          <a:p>
            <a:pPr marL="457200" lvl="0" indent="-381056" algn="l" rtl="0">
              <a:lnSpc>
                <a:spcPct val="80000"/>
              </a:lnSpc>
              <a:spcBef>
                <a:spcPts val="0"/>
              </a:spcBef>
              <a:spcAft>
                <a:spcPts val="0"/>
              </a:spcAft>
              <a:buSzPts val="2400"/>
              <a:buChar char="●"/>
            </a:pPr>
            <a:r>
              <a:rPr lang="fi-FI" sz="2400"/>
              <a:t>Se, millaisia henkilötietoja kerätään, vaikuttaa siihen, </a:t>
            </a:r>
            <a:endParaRPr sz="2400"/>
          </a:p>
          <a:p>
            <a:pPr marL="914400" lvl="1" indent="-368356" algn="l" rtl="0">
              <a:lnSpc>
                <a:spcPct val="80000"/>
              </a:lnSpc>
              <a:spcBef>
                <a:spcPts val="0"/>
              </a:spcBef>
              <a:spcAft>
                <a:spcPts val="0"/>
              </a:spcAft>
              <a:buSzPts val="2200"/>
              <a:buChar char="○"/>
            </a:pPr>
            <a:r>
              <a:rPr lang="fi-FI" sz="2200"/>
              <a:t>missä, miten ja millä välineillä henkilötietoja voi kerätä, siirtää ja analysoida</a:t>
            </a:r>
            <a:endParaRPr sz="2200"/>
          </a:p>
          <a:p>
            <a:pPr marL="914400" lvl="1" indent="-368356" algn="l" rtl="0">
              <a:lnSpc>
                <a:spcPct val="80000"/>
              </a:lnSpc>
              <a:spcBef>
                <a:spcPts val="0"/>
              </a:spcBef>
              <a:spcAft>
                <a:spcPts val="0"/>
              </a:spcAft>
              <a:buSzPts val="2200"/>
              <a:buChar char="○"/>
            </a:pPr>
            <a:r>
              <a:rPr lang="fi-FI" sz="2200"/>
              <a:t>minne sitä voi tallentaa.</a:t>
            </a:r>
            <a:endParaRPr sz="2200"/>
          </a:p>
          <a:p>
            <a:pPr marL="457200" lvl="0" indent="-381056" algn="l" rtl="0">
              <a:lnSpc>
                <a:spcPct val="80000"/>
              </a:lnSpc>
              <a:spcBef>
                <a:spcPts val="0"/>
              </a:spcBef>
              <a:spcAft>
                <a:spcPts val="0"/>
              </a:spcAft>
              <a:buSzPts val="2400"/>
              <a:buChar char="●"/>
            </a:pPr>
            <a:r>
              <a:rPr lang="fi-FI" sz="2400"/>
              <a:t>Aineiston käsittely-  ja säilytystavat pitää kertoa tietosuojailmoituksessa.</a:t>
            </a:r>
            <a:endParaRPr sz="2400"/>
          </a:p>
        </p:txBody>
      </p:sp>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6792</Words>
  <Application>Microsoft Office PowerPoint</Application>
  <PresentationFormat>Laajakuva</PresentationFormat>
  <Paragraphs>554</Paragraphs>
  <Slides>63</Slides>
  <Notes>63</Notes>
  <HiddenSlides>0</HiddenSlides>
  <MMClips>0</MMClips>
  <ScaleCrop>false</ScaleCrop>
  <HeadingPairs>
    <vt:vector size="6" baseType="variant">
      <vt:variant>
        <vt:lpstr>Käytetyt fontit</vt:lpstr>
      </vt:variant>
      <vt:variant>
        <vt:i4>3</vt:i4>
      </vt:variant>
      <vt:variant>
        <vt:lpstr>Teema</vt:lpstr>
      </vt:variant>
      <vt:variant>
        <vt:i4>1</vt:i4>
      </vt:variant>
      <vt:variant>
        <vt:lpstr>Dian otsikot</vt:lpstr>
      </vt:variant>
      <vt:variant>
        <vt:i4>63</vt:i4>
      </vt:variant>
    </vt:vector>
  </HeadingPairs>
  <TitlesOfParts>
    <vt:vector size="67" baseType="lpstr">
      <vt:lpstr>Arial</vt:lpstr>
      <vt:lpstr>Calibri</vt:lpstr>
      <vt:lpstr>Corbel</vt:lpstr>
      <vt:lpstr>Office Theme</vt:lpstr>
      <vt:lpstr>Opinnäytetyön aineisto ja tietosuoja</vt:lpstr>
      <vt:lpstr>Tietosuojalla tarkoitetaan henkilötietojen suojaamista.   Tietosuoja on perusoikeus, joka turvaa rekisteröidyn oikeuksien ja vapauksien toteutumisen henkilötietojen käsittelyssä.   Tietosuojan tarkoituksena on osoittaa, milloin ja millä edellytyksillä henkilötietoja voidaan käsitellä.   Henkilötietojen käsittelyn on aina perustuttava lakiin.  https://www.tuni.fi/fi/tutkimus/vastuullinen-tiede/tutkimuksen-tietosuoja </vt:lpstr>
      <vt:lpstr>Tietoa tästä ohjeesta </vt:lpstr>
      <vt:lpstr>Tietosuoja opinnäytetyön eri vaiheissa</vt:lpstr>
      <vt:lpstr>Aiheen valinta</vt:lpstr>
      <vt:lpstr>Tutkimusetiikka ja tietosuoja  </vt:lpstr>
      <vt:lpstr>Sensitiiviset aiheet ja kohderyhmät </vt:lpstr>
      <vt:lpstr>Tietosuojaohjeistukseen tutustuminen</vt:lpstr>
      <vt:lpstr>Opinnäytetyön aineistonhallinnan suunnittelu</vt:lpstr>
      <vt:lpstr>Henkilötiedon määritelmä</vt:lpstr>
      <vt:lpstr>Erityiset henkilötietoryhmät tietosuoja-asetuksen mukaan</vt:lpstr>
      <vt:lpstr>Roolit, vastuut ja tehtävät henkilötietojen käsittelyssä</vt:lpstr>
      <vt:lpstr>Miten rekisterinpitäjä määritellään?</vt:lpstr>
      <vt:lpstr>Henkilötietojen käsittelyperuste</vt:lpstr>
      <vt:lpstr>Opinnäytetyö, jossa käsitellään erityisiä henkilötietoja</vt:lpstr>
      <vt:lpstr>Suostumuksen eri merkitykset</vt:lpstr>
      <vt:lpstr>Henkilötietojen käsittelyyn liittyvien riskien arviointi</vt:lpstr>
      <vt:lpstr>Miksi ja miten riskiarvio tehdään?</vt:lpstr>
      <vt:lpstr>Tutkittavien informoinnin perusperiaatteet 1/3</vt:lpstr>
      <vt:lpstr>Tutkittavien informoinnin perusperiaatteet 2/3</vt:lpstr>
      <vt:lpstr>Tutkittavien informoinnin perusperiaatteet (tarkempia ohjeita) 3/3</vt:lpstr>
      <vt:lpstr>Tietosuojailmoitus </vt:lpstr>
      <vt:lpstr>Tietosuojailmoituksen sisältö</vt:lpstr>
      <vt:lpstr>Tutkimusluvat</vt:lpstr>
      <vt:lpstr>Aineistonkeruun suunnittelu</vt:lpstr>
      <vt:lpstr>Henkilötietojen suojaaminen</vt:lpstr>
      <vt:lpstr>Pseudonymisoitu aineisto</vt:lpstr>
      <vt:lpstr>Anonymisoitu aineisto</vt:lpstr>
      <vt:lpstr>Henkilötietojen tallentaminen</vt:lpstr>
      <vt:lpstr>Henkilötietojen tallentaminen</vt:lpstr>
      <vt:lpstr>Henkilötietoja sisältävien tiedostojen siirto</vt:lpstr>
      <vt:lpstr>Aineiston siirto käytännössä</vt:lpstr>
      <vt:lpstr>Henkilötietojen  siirto EU:n/ETA-alueen ulkopuolelle</vt:lpstr>
      <vt:lpstr>Tarvittavat dokumentit</vt:lpstr>
      <vt:lpstr>Tutkittavien informointi aineiston jatkokäytöstä ja arkistoinnista</vt:lpstr>
      <vt:lpstr>Aineiston jatkotoimenpiteistä päättäminen</vt:lpstr>
      <vt:lpstr>PowerPoint-esitys</vt:lpstr>
      <vt:lpstr>TAPAUSESIMERKIT JA ESIMERKKIKYSYMYKSIÄ</vt:lpstr>
      <vt:lpstr>Vaikutustenarviointi</vt:lpstr>
      <vt:lpstr>Tutkimusluvat</vt:lpstr>
      <vt:lpstr>Aineiston käytöstä sopiminen</vt:lpstr>
      <vt:lpstr>Tutkittavilta pyydettävät luvat/suostumukset</vt:lpstr>
      <vt:lpstr>Tutkittavilta pyydettävät luvat/suostumukset 1/2</vt:lpstr>
      <vt:lpstr>Tutkittavilta pyydettävät luvat/suostumukset 2/2</vt:lpstr>
      <vt:lpstr>Usein kysyttyä tietosuojailmoituksesta </vt:lpstr>
      <vt:lpstr>Aineiston anonymisoinnista</vt:lpstr>
      <vt:lpstr>Mikä ero on journalistisella asiantuntijahaastattelulla ja tutkimushaatattelulla? </vt:lpstr>
      <vt:lpstr>Aineiston siirrosta toiseen maahan</vt:lpstr>
      <vt:lpstr>Sensitiivisen aineiston tallentaminen</vt:lpstr>
      <vt:lpstr>Aineiston jakaminen/aineiston siirto</vt:lpstr>
      <vt:lpstr>Henkilötietojen käsittely ryhmässä etäyhteydellä</vt:lpstr>
      <vt:lpstr>Haastatteluaineiston tallentaminen</vt:lpstr>
      <vt:lpstr>Aineiston keruu sosiaalisesta mediasta</vt:lpstr>
      <vt:lpstr>Aineiston keruu kaupallisen sovelluksen avulla</vt:lpstr>
      <vt:lpstr>Kuka on rekisterinpitäjä kun tutkimuksessa käytetään muualta saatua aineistoa?</vt:lpstr>
      <vt:lpstr>Henkilötietojen säilytysaika</vt:lpstr>
      <vt:lpstr>Henkilötietojen käsittely haastattelussa (Tapaus: Opiskelija ei ole ymmärtänyt keräävänsä henkilötietoa eikä siten pyytänyt tutkittavien suostumusta tai laatinut tietosuojailmoitusta.)</vt:lpstr>
      <vt:lpstr>Henkilötietojen käsittely</vt:lpstr>
      <vt:lpstr>Erityiset henkilötietoryhmät</vt:lpstr>
      <vt:lpstr>Henkilötietojen käsittelyn eri roolit </vt:lpstr>
      <vt:lpstr>Tutkimuslupa (suostumus)  työpajassa </vt:lpstr>
      <vt:lpstr>Anonyymi data ja informointi</vt:lpstr>
      <vt:lpstr>Aineistosta sitaattien nosto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Opinnäytetyön aineisto ja tietosuoja</dc:title>
  <dc:creator>Päivi Kanerva (TAU)</dc:creator>
  <cp:lastModifiedBy>Päivi Kanerva (TAU)</cp:lastModifiedBy>
  <cp:revision>3</cp:revision>
  <dcterms:created xsi:type="dcterms:W3CDTF">2023-01-18T07:11:39Z</dcterms:created>
  <dcterms:modified xsi:type="dcterms:W3CDTF">2024-05-02T11:13:46Z</dcterms:modified>
</cp:coreProperties>
</file>